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Vidaloka"/>
      <p:regular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hWub+ar+Y6c6/c648tuVHqN+/x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Vidaloka-regular.fntdata"/><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jp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4.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2.jp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8AF"/>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mt="35000"/>
          </a:blip>
          <a:srcRect b="0" l="0" r="0" t="0"/>
          <a:stretch/>
        </p:blipFill>
        <p:spPr>
          <a:xfrm>
            <a:off x="12384622" y="8572500"/>
            <a:ext cx="5065178" cy="1676400"/>
          </a:xfrm>
          <a:prstGeom prst="rect">
            <a:avLst/>
          </a:prstGeom>
          <a:noFill/>
          <a:ln>
            <a:noFill/>
          </a:ln>
        </p:spPr>
      </p:pic>
      <p:cxnSp>
        <p:nvCxnSpPr>
          <p:cNvPr id="85" name="Google Shape;85;p1"/>
          <p:cNvCxnSpPr/>
          <p:nvPr/>
        </p:nvCxnSpPr>
        <p:spPr>
          <a:xfrm>
            <a:off x="1435011" y="6569529"/>
            <a:ext cx="7035907" cy="0"/>
          </a:xfrm>
          <a:prstGeom prst="straightConnector1">
            <a:avLst/>
          </a:prstGeom>
          <a:noFill/>
          <a:ln cap="flat" cmpd="sng" w="28575">
            <a:solidFill>
              <a:srgbClr val="002446"/>
            </a:solidFill>
            <a:prstDash val="solid"/>
            <a:round/>
            <a:headEnd len="sm" w="sm" type="none"/>
            <a:tailEnd len="sm" w="sm" type="none"/>
          </a:ln>
        </p:spPr>
      </p:cxnSp>
      <p:sp>
        <p:nvSpPr>
          <p:cNvPr id="86" name="Google Shape;86;p1"/>
          <p:cNvSpPr/>
          <p:nvPr/>
        </p:nvSpPr>
        <p:spPr>
          <a:xfrm>
            <a:off x="9482822" y="2954688"/>
            <a:ext cx="8805178" cy="7332312"/>
          </a:xfrm>
          <a:custGeom>
            <a:rect b="b" l="l" r="r" t="t"/>
            <a:pathLst>
              <a:path extrusionOk="0" h="7332312" w="8805178">
                <a:moveTo>
                  <a:pt x="0" y="0"/>
                </a:moveTo>
                <a:lnTo>
                  <a:pt x="8805178" y="0"/>
                </a:lnTo>
                <a:lnTo>
                  <a:pt x="8805178" y="7332312"/>
                </a:lnTo>
                <a:lnTo>
                  <a:pt x="0" y="7332312"/>
                </a:lnTo>
                <a:lnTo>
                  <a:pt x="0" y="0"/>
                </a:lnTo>
                <a:close/>
              </a:path>
            </a:pathLst>
          </a:custGeom>
          <a:blipFill rotWithShape="1">
            <a:blip r:embed="rId4">
              <a:alphaModFix/>
            </a:blip>
            <a:stretch>
              <a:fillRect b="0" l="0" r="0" t="0"/>
            </a:stretch>
          </a:blipFill>
          <a:ln>
            <a:noFill/>
          </a:ln>
        </p:spPr>
      </p:sp>
      <p:sp>
        <p:nvSpPr>
          <p:cNvPr id="87" name="Google Shape;87;p1"/>
          <p:cNvSpPr/>
          <p:nvPr/>
        </p:nvSpPr>
        <p:spPr>
          <a:xfrm>
            <a:off x="1435011" y="2129682"/>
            <a:ext cx="1392906" cy="1954333"/>
          </a:xfrm>
          <a:custGeom>
            <a:rect b="b" l="l" r="r" t="t"/>
            <a:pathLst>
              <a:path extrusionOk="0" h="1954333" w="1392906">
                <a:moveTo>
                  <a:pt x="0" y="0"/>
                </a:moveTo>
                <a:lnTo>
                  <a:pt x="1392906" y="0"/>
                </a:lnTo>
                <a:lnTo>
                  <a:pt x="1392906" y="1954333"/>
                </a:lnTo>
                <a:lnTo>
                  <a:pt x="0" y="1954333"/>
                </a:lnTo>
                <a:lnTo>
                  <a:pt x="0" y="0"/>
                </a:lnTo>
                <a:close/>
              </a:path>
            </a:pathLst>
          </a:custGeom>
          <a:blipFill rotWithShape="1">
            <a:blip r:embed="rId5">
              <a:alphaModFix/>
            </a:blip>
            <a:stretch>
              <a:fillRect b="0" l="0" r="0" t="0"/>
            </a:stretch>
          </a:blipFill>
          <a:ln>
            <a:noFill/>
          </a:ln>
        </p:spPr>
      </p:sp>
      <p:sp>
        <p:nvSpPr>
          <p:cNvPr id="88" name="Google Shape;88;p1"/>
          <p:cNvSpPr txBox="1"/>
          <p:nvPr/>
        </p:nvSpPr>
        <p:spPr>
          <a:xfrm>
            <a:off x="1398776" y="4465015"/>
            <a:ext cx="7219800" cy="2199000"/>
          </a:xfrm>
          <a:prstGeom prst="rect">
            <a:avLst/>
          </a:prstGeom>
          <a:noFill/>
          <a:ln>
            <a:noFill/>
          </a:ln>
        </p:spPr>
        <p:txBody>
          <a:bodyPr anchorCtr="0" anchor="t" bIns="0" lIns="0" spcFirstLastPara="1" rIns="0" wrap="square" tIns="0">
            <a:spAutoFit/>
          </a:bodyPr>
          <a:lstStyle/>
          <a:p>
            <a:pPr indent="0" lvl="0" marL="0" marR="0" rtl="0" algn="ctr">
              <a:lnSpc>
                <a:spcPct val="105998"/>
              </a:lnSpc>
              <a:spcBef>
                <a:spcPts val="0"/>
              </a:spcBef>
              <a:spcAft>
                <a:spcPts val="0"/>
              </a:spcAft>
              <a:buNone/>
            </a:pPr>
            <a:r>
              <a:rPr b="0" i="0" lang="en-US" sz="6935" u="none" cap="none" strike="noStrike">
                <a:solidFill>
                  <a:srgbClr val="002446"/>
                </a:solidFill>
                <a:latin typeface="Vidaloka"/>
                <a:ea typeface="Vidaloka"/>
                <a:cs typeface="Vidaloka"/>
                <a:sym typeface="Vidaloka"/>
              </a:rPr>
              <a:t>CONCIERGERIE</a:t>
            </a:r>
            <a:endParaRPr/>
          </a:p>
          <a:p>
            <a:pPr indent="0" lvl="0" marL="0" marR="0" rtl="0" algn="ctr">
              <a:lnSpc>
                <a:spcPct val="105998"/>
              </a:lnSpc>
              <a:spcBef>
                <a:spcPts val="0"/>
              </a:spcBef>
              <a:spcAft>
                <a:spcPts val="0"/>
              </a:spcAft>
              <a:buNone/>
            </a:pPr>
            <a:r>
              <a:rPr b="0" i="0" lang="en-US" sz="6935" u="none" cap="none" strike="noStrike">
                <a:solidFill>
                  <a:srgbClr val="002446"/>
                </a:solidFill>
                <a:latin typeface="Vidaloka"/>
                <a:ea typeface="Vidaloka"/>
                <a:cs typeface="Vidaloka"/>
                <a:sym typeface="Vidaloka"/>
              </a:rPr>
              <a:t>BENZAMI</a:t>
            </a:r>
            <a:endParaRPr/>
          </a:p>
        </p:txBody>
      </p:sp>
      <p:sp>
        <p:nvSpPr>
          <p:cNvPr id="89" name="Google Shape;89;p1"/>
          <p:cNvSpPr txBox="1"/>
          <p:nvPr/>
        </p:nvSpPr>
        <p:spPr>
          <a:xfrm>
            <a:off x="790800" y="7153625"/>
            <a:ext cx="8621400" cy="987300"/>
          </a:xfrm>
          <a:prstGeom prst="rect">
            <a:avLst/>
          </a:prstGeom>
          <a:noFill/>
          <a:ln>
            <a:noFill/>
          </a:ln>
        </p:spPr>
        <p:txBody>
          <a:bodyPr anchorCtr="0" anchor="t" bIns="0" lIns="0" spcFirstLastPara="1" rIns="0" wrap="square" tIns="0">
            <a:spAutoFit/>
          </a:bodyPr>
          <a:lstStyle/>
          <a:p>
            <a:pPr indent="0" lvl="0" marL="0" marR="0" rtl="0" algn="ctr">
              <a:lnSpc>
                <a:spcPct val="128988"/>
              </a:lnSpc>
              <a:spcBef>
                <a:spcPts val="0"/>
              </a:spcBef>
              <a:spcAft>
                <a:spcPts val="0"/>
              </a:spcAft>
              <a:buNone/>
            </a:pPr>
            <a:r>
              <a:rPr b="0" i="0" lang="en-US" sz="2801" u="none" cap="none" strike="noStrike">
                <a:solidFill>
                  <a:srgbClr val="002446"/>
                </a:solidFill>
                <a:latin typeface="Vidaloka"/>
                <a:ea typeface="Vidaloka"/>
                <a:cs typeface="Vidaloka"/>
                <a:sym typeface="Vidaloka"/>
              </a:rPr>
              <a:t>Simplicité, </a:t>
            </a:r>
            <a:r>
              <a:rPr lang="en-US" sz="2801">
                <a:solidFill>
                  <a:srgbClr val="002446"/>
                </a:solidFill>
                <a:latin typeface="Vidaloka"/>
                <a:ea typeface="Vidaloka"/>
                <a:cs typeface="Vidaloka"/>
                <a:sym typeface="Vidaloka"/>
              </a:rPr>
              <a:t>rentabilité</a:t>
            </a:r>
            <a:r>
              <a:rPr b="0" i="0" lang="en-US" sz="2801" u="none" cap="none" strike="noStrike">
                <a:solidFill>
                  <a:srgbClr val="002446"/>
                </a:solidFill>
                <a:latin typeface="Vidaloka"/>
                <a:ea typeface="Vidaloka"/>
                <a:cs typeface="Vidaloka"/>
                <a:sym typeface="Vidaloka"/>
              </a:rPr>
              <a:t> et confort où que vous alliez.</a:t>
            </a:r>
            <a:endParaRPr sz="1700"/>
          </a:p>
          <a:p>
            <a:pPr indent="0" lvl="0" marL="0" marR="0" rtl="0" algn="ctr">
              <a:lnSpc>
                <a:spcPct val="128988"/>
              </a:lnSpc>
              <a:spcBef>
                <a:spcPts val="0"/>
              </a:spcBef>
              <a:spcAft>
                <a:spcPts val="0"/>
              </a:spcAft>
              <a:buNone/>
            </a:pPr>
            <a:r>
              <a:rPr b="0" i="0" lang="en-US" sz="2801" u="none" cap="none" strike="noStrike">
                <a:solidFill>
                  <a:srgbClr val="002446"/>
                </a:solidFill>
                <a:latin typeface="Vidaloka"/>
                <a:ea typeface="Vidaloka"/>
                <a:cs typeface="Vidaloka"/>
                <a:sym typeface="Vidaloka"/>
              </a:rPr>
              <a:t>Votre partenaire de confiance à Rabat et Bouznika.</a:t>
            </a:r>
            <a:endParaRPr b="0" i="0" sz="2801" u="none" cap="none" strike="noStrike">
              <a:solidFill>
                <a:srgbClr val="002446"/>
              </a:solidFill>
              <a:latin typeface="Vidaloka"/>
              <a:ea typeface="Vidaloka"/>
              <a:cs typeface="Vidaloka"/>
              <a:sym typeface="Vidaloka"/>
            </a:endParaRPr>
          </a:p>
        </p:txBody>
      </p:sp>
      <p:pic>
        <p:nvPicPr>
          <p:cNvPr id="90" name="Google Shape;90;p1"/>
          <p:cNvPicPr preferRelativeResize="0"/>
          <p:nvPr/>
        </p:nvPicPr>
        <p:blipFill rotWithShape="1">
          <a:blip r:embed="rId6">
            <a:alphaModFix/>
          </a:blip>
          <a:srcRect b="0" l="0" r="0" t="0"/>
          <a:stretch/>
        </p:blipFill>
        <p:spPr>
          <a:xfrm>
            <a:off x="10058400" y="4465015"/>
            <a:ext cx="1143000" cy="8086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3"/>
          <p:cNvGrpSpPr/>
          <p:nvPr/>
        </p:nvGrpSpPr>
        <p:grpSpPr>
          <a:xfrm>
            <a:off x="0" y="-144661"/>
            <a:ext cx="6768300" cy="1457277"/>
            <a:chOff x="0" y="-38100"/>
            <a:chExt cx="1782597" cy="383810"/>
          </a:xfrm>
        </p:grpSpPr>
        <p:sp>
          <p:nvSpPr>
            <p:cNvPr id="96" name="Google Shape;96;p3"/>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97" name="Google Shape;97;p3"/>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3"/>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sp>
        <p:nvSpPr>
          <p:cNvPr id="99" name="Google Shape;99;p3"/>
          <p:cNvSpPr/>
          <p:nvPr/>
        </p:nvSpPr>
        <p:spPr>
          <a:xfrm>
            <a:off x="6735486" y="4844790"/>
            <a:ext cx="4275934" cy="3941634"/>
          </a:xfrm>
          <a:custGeom>
            <a:rect b="b" l="l" r="r" t="t"/>
            <a:pathLst>
              <a:path extrusionOk="0" h="3941634" w="4275934">
                <a:moveTo>
                  <a:pt x="0" y="0"/>
                </a:moveTo>
                <a:lnTo>
                  <a:pt x="4275934" y="0"/>
                </a:lnTo>
                <a:lnTo>
                  <a:pt x="4275934" y="3941634"/>
                </a:lnTo>
                <a:lnTo>
                  <a:pt x="0" y="3941634"/>
                </a:lnTo>
                <a:lnTo>
                  <a:pt x="0" y="0"/>
                </a:lnTo>
                <a:close/>
              </a:path>
            </a:pathLst>
          </a:custGeom>
          <a:blipFill rotWithShape="1">
            <a:blip r:embed="rId3">
              <a:alphaModFix/>
            </a:blip>
            <a:stretch>
              <a:fillRect b="0" l="0" r="0" t="0"/>
            </a:stretch>
          </a:blipFill>
          <a:ln>
            <a:noFill/>
          </a:ln>
        </p:spPr>
      </p:sp>
      <p:cxnSp>
        <p:nvCxnSpPr>
          <p:cNvPr id="100" name="Google Shape;100;p3"/>
          <p:cNvCxnSpPr/>
          <p:nvPr/>
        </p:nvCxnSpPr>
        <p:spPr>
          <a:xfrm>
            <a:off x="-14225" y="3000975"/>
            <a:ext cx="10111200" cy="0"/>
          </a:xfrm>
          <a:prstGeom prst="straightConnector1">
            <a:avLst/>
          </a:prstGeom>
          <a:noFill/>
          <a:ln cap="flat" cmpd="sng" w="28575">
            <a:solidFill>
              <a:srgbClr val="002446"/>
            </a:solidFill>
            <a:prstDash val="solid"/>
            <a:round/>
            <a:headEnd len="sm" w="sm" type="none"/>
            <a:tailEnd len="sm" w="sm" type="none"/>
          </a:ln>
        </p:spPr>
      </p:cxnSp>
      <p:grpSp>
        <p:nvGrpSpPr>
          <p:cNvPr id="101" name="Google Shape;101;p3"/>
          <p:cNvGrpSpPr/>
          <p:nvPr/>
        </p:nvGrpSpPr>
        <p:grpSpPr>
          <a:xfrm>
            <a:off x="11127426" y="3000977"/>
            <a:ext cx="5785446" cy="5785446"/>
            <a:chOff x="0" y="0"/>
            <a:chExt cx="14840028" cy="14840029"/>
          </a:xfrm>
        </p:grpSpPr>
        <p:sp>
          <p:nvSpPr>
            <p:cNvPr id="102" name="Google Shape;102;p3"/>
            <p:cNvSpPr/>
            <p:nvPr/>
          </p:nvSpPr>
          <p:spPr>
            <a:xfrm>
              <a:off x="0" y="0"/>
              <a:ext cx="14840028" cy="14840029"/>
            </a:xfrm>
            <a:custGeom>
              <a:rect b="b" l="l" r="r" t="t"/>
              <a:pathLst>
                <a:path extrusionOk="0" h="14840029" w="14840028">
                  <a:moveTo>
                    <a:pt x="0" y="14278015"/>
                  </a:moveTo>
                  <a:cubicBezTo>
                    <a:pt x="0" y="14588407"/>
                    <a:pt x="251623" y="14840029"/>
                    <a:pt x="562014" y="14840029"/>
                  </a:cubicBezTo>
                  <a:lnTo>
                    <a:pt x="14278014" y="14840029"/>
                  </a:lnTo>
                  <a:cubicBezTo>
                    <a:pt x="14588406" y="14840029"/>
                    <a:pt x="14840028" y="14588407"/>
                    <a:pt x="14840028" y="14278015"/>
                  </a:cubicBezTo>
                  <a:lnTo>
                    <a:pt x="14840028" y="7420008"/>
                  </a:lnTo>
                  <a:cubicBezTo>
                    <a:pt x="14840028" y="5371186"/>
                    <a:pt x="14008900" y="3515413"/>
                    <a:pt x="12666756" y="2173270"/>
                  </a:cubicBezTo>
                  <a:cubicBezTo>
                    <a:pt x="11324611" y="831128"/>
                    <a:pt x="9468837" y="0"/>
                    <a:pt x="7420008" y="0"/>
                  </a:cubicBezTo>
                  <a:cubicBezTo>
                    <a:pt x="5371186" y="0"/>
                    <a:pt x="3515413" y="831129"/>
                    <a:pt x="2173271" y="2173270"/>
                  </a:cubicBezTo>
                  <a:cubicBezTo>
                    <a:pt x="831129" y="3515411"/>
                    <a:pt x="0" y="5371184"/>
                    <a:pt x="0" y="7420008"/>
                  </a:cubicBezTo>
                  <a:lnTo>
                    <a:pt x="0" y="14278015"/>
                  </a:lnTo>
                  <a:close/>
                </a:path>
              </a:pathLst>
            </a:custGeom>
            <a:solidFill>
              <a:srgbClr val="0024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200383" y="200383"/>
              <a:ext cx="14439261" cy="14439263"/>
            </a:xfrm>
            <a:custGeom>
              <a:rect b="b" l="l" r="r" t="t"/>
              <a:pathLst>
                <a:path extrusionOk="0" h="14439263" w="14439261">
                  <a:moveTo>
                    <a:pt x="105919" y="14333344"/>
                  </a:moveTo>
                  <a:cubicBezTo>
                    <a:pt x="173739" y="14401163"/>
                    <a:pt x="265721" y="14439263"/>
                    <a:pt x="361631" y="14439263"/>
                  </a:cubicBezTo>
                  <a:lnTo>
                    <a:pt x="14077631" y="14439263"/>
                  </a:lnTo>
                  <a:cubicBezTo>
                    <a:pt x="14277353" y="14439263"/>
                    <a:pt x="14439261" y="14277355"/>
                    <a:pt x="14439261" y="14077632"/>
                  </a:cubicBezTo>
                  <a:lnTo>
                    <a:pt x="14439261" y="7219625"/>
                  </a:lnTo>
                  <a:cubicBezTo>
                    <a:pt x="14439261" y="5226083"/>
                    <a:pt x="13630784" y="3420682"/>
                    <a:pt x="12324685" y="2114583"/>
                  </a:cubicBezTo>
                  <a:cubicBezTo>
                    <a:pt x="11018583" y="808481"/>
                    <a:pt x="9213177" y="0"/>
                    <a:pt x="7219625" y="0"/>
                  </a:cubicBezTo>
                  <a:cubicBezTo>
                    <a:pt x="5226081" y="0"/>
                    <a:pt x="3420678" y="808481"/>
                    <a:pt x="2114580" y="2114579"/>
                  </a:cubicBezTo>
                  <a:cubicBezTo>
                    <a:pt x="808481" y="3420678"/>
                    <a:pt x="0" y="5226081"/>
                    <a:pt x="0" y="7219625"/>
                  </a:cubicBezTo>
                  <a:lnTo>
                    <a:pt x="0" y="14077632"/>
                  </a:lnTo>
                  <a:cubicBezTo>
                    <a:pt x="0" y="14173543"/>
                    <a:pt x="38100" y="14265525"/>
                    <a:pt x="105919" y="143333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562015" y="562014"/>
              <a:ext cx="13716001" cy="13716001"/>
            </a:xfrm>
            <a:custGeom>
              <a:rect b="b" l="l" r="r" t="t"/>
              <a:pathLst>
                <a:path extrusionOk="0" h="13716001" w="13716001">
                  <a:moveTo>
                    <a:pt x="6858006" y="0"/>
                  </a:moveTo>
                  <a:cubicBezTo>
                    <a:pt x="3070442" y="0"/>
                    <a:pt x="0" y="3070429"/>
                    <a:pt x="0" y="6857994"/>
                  </a:cubicBezTo>
                  <a:lnTo>
                    <a:pt x="0" y="13716001"/>
                  </a:lnTo>
                  <a:lnTo>
                    <a:pt x="13716000" y="13716001"/>
                  </a:lnTo>
                  <a:lnTo>
                    <a:pt x="13716000" y="6857994"/>
                  </a:lnTo>
                  <a:cubicBezTo>
                    <a:pt x="13716000" y="3070429"/>
                    <a:pt x="10645570" y="0"/>
                    <a:pt x="6858006" y="0"/>
                  </a:cubicBezTo>
                  <a:close/>
                </a:path>
              </a:pathLst>
            </a:custGeom>
            <a:blipFill rotWithShape="1">
              <a:blip r:embed="rId4">
                <a:alphaModFix/>
              </a:blip>
              <a:stretch>
                <a:fillRect b="0" l="-21426" r="-2142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5" name="Google Shape;105;p3"/>
          <p:cNvSpPr txBox="1"/>
          <p:nvPr/>
        </p:nvSpPr>
        <p:spPr>
          <a:xfrm>
            <a:off x="1219200" y="3422662"/>
            <a:ext cx="8877820" cy="304314"/>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lang="en-US" sz="2800">
                <a:solidFill>
                  <a:srgbClr val="002446"/>
                </a:solidFill>
                <a:latin typeface="Open Sans"/>
                <a:ea typeface="Open Sans"/>
                <a:cs typeface="Open Sans"/>
                <a:sym typeface="Open Sans"/>
              </a:rPr>
              <a:t>BENZAMI PARTNERS : Plus qu'une conciergerie.</a:t>
            </a:r>
            <a:endParaRPr b="1" sz="2800">
              <a:solidFill>
                <a:srgbClr val="002446"/>
              </a:solidFill>
              <a:latin typeface="Open Sans"/>
              <a:ea typeface="Open Sans"/>
              <a:cs typeface="Open Sans"/>
              <a:sym typeface="Open Sans"/>
            </a:endParaRPr>
          </a:p>
        </p:txBody>
      </p:sp>
      <p:sp>
        <p:nvSpPr>
          <p:cNvPr id="106" name="Google Shape;106;p3"/>
          <p:cNvSpPr txBox="1"/>
          <p:nvPr/>
        </p:nvSpPr>
        <p:spPr>
          <a:xfrm>
            <a:off x="1219200" y="2239873"/>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1.</a:t>
            </a:r>
            <a:endParaRPr/>
          </a:p>
        </p:txBody>
      </p:sp>
      <p:sp>
        <p:nvSpPr>
          <p:cNvPr id="107" name="Google Shape;107;p3"/>
          <p:cNvSpPr txBox="1"/>
          <p:nvPr/>
        </p:nvSpPr>
        <p:spPr>
          <a:xfrm>
            <a:off x="1834954" y="2244826"/>
            <a:ext cx="9136276"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Introduction</a:t>
            </a:r>
            <a:endParaRPr/>
          </a:p>
        </p:txBody>
      </p:sp>
      <p:sp>
        <p:nvSpPr>
          <p:cNvPr id="108" name="Google Shape;108;p3"/>
          <p:cNvSpPr txBox="1"/>
          <p:nvPr/>
        </p:nvSpPr>
        <p:spPr>
          <a:xfrm>
            <a:off x="1219200" y="4615900"/>
            <a:ext cx="5549100" cy="4171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100">
                <a:solidFill>
                  <a:srgbClr val="002446"/>
                </a:solidFill>
                <a:latin typeface="Open Sans"/>
                <a:ea typeface="Open Sans"/>
                <a:cs typeface="Open Sans"/>
                <a:sym typeface="Open Sans"/>
              </a:rPr>
              <a:t>C’</a:t>
            </a:r>
            <a:r>
              <a:rPr lang="en-US" sz="2100">
                <a:solidFill>
                  <a:srgbClr val="002446"/>
                </a:solidFill>
                <a:latin typeface="Open Sans"/>
                <a:ea typeface="Open Sans"/>
                <a:cs typeface="Open Sans"/>
                <a:sym typeface="Open Sans"/>
              </a:rPr>
              <a:t>est le fruit d'une double expertise : la gestion patrimoniale et l'hospitalité haut de gamme. Nous aidons les entreprises et les particuliers à optimiser leurs projets et investissements grâce à notre expertise en conseil stratégique et gestion financière.</a:t>
            </a:r>
            <a:br>
              <a:rPr lang="en-US" sz="2100">
                <a:solidFill>
                  <a:srgbClr val="002446"/>
                </a:solidFill>
                <a:latin typeface="Open Sans"/>
                <a:ea typeface="Open Sans"/>
                <a:cs typeface="Open Sans"/>
                <a:sym typeface="Open Sans"/>
              </a:rPr>
            </a:br>
            <a:endParaRPr sz="1900"/>
          </a:p>
          <a:p>
            <a:pPr indent="0" lvl="0" marL="0" marR="0" rtl="0" algn="l">
              <a:spcBef>
                <a:spcPts val="0"/>
              </a:spcBef>
              <a:spcAft>
                <a:spcPts val="0"/>
              </a:spcAft>
              <a:buNone/>
            </a:pPr>
            <a:r>
              <a:rPr lang="en-US" sz="2100">
                <a:solidFill>
                  <a:srgbClr val="002446"/>
                </a:solidFill>
                <a:latin typeface="Open Sans"/>
                <a:ea typeface="Open Sans"/>
                <a:cs typeface="Open Sans"/>
                <a:sym typeface="Open Sans"/>
              </a:rPr>
              <a:t>Notre service de conciergerie personnalisée, pour </a:t>
            </a:r>
            <a:r>
              <a:rPr b="1" lang="en-US" sz="2100">
                <a:solidFill>
                  <a:srgbClr val="002446"/>
                </a:solidFill>
                <a:latin typeface="Open Sans"/>
                <a:ea typeface="Open Sans"/>
                <a:cs typeface="Open Sans"/>
                <a:sym typeface="Open Sans"/>
              </a:rPr>
              <a:t>Rabat</a:t>
            </a:r>
            <a:r>
              <a:rPr lang="en-US" sz="2100">
                <a:solidFill>
                  <a:srgbClr val="002446"/>
                </a:solidFill>
                <a:latin typeface="Open Sans"/>
                <a:ea typeface="Open Sans"/>
                <a:cs typeface="Open Sans"/>
                <a:sym typeface="Open Sans"/>
              </a:rPr>
              <a:t> et </a:t>
            </a:r>
            <a:r>
              <a:rPr b="1" lang="en-US" sz="2100">
                <a:solidFill>
                  <a:srgbClr val="002446"/>
                </a:solidFill>
                <a:latin typeface="Open Sans"/>
                <a:ea typeface="Open Sans"/>
                <a:cs typeface="Open Sans"/>
                <a:sym typeface="Open Sans"/>
              </a:rPr>
              <a:t>Bouznika</a:t>
            </a:r>
            <a:r>
              <a:rPr lang="en-US" sz="2100">
                <a:solidFill>
                  <a:srgbClr val="002446"/>
                </a:solidFill>
                <a:latin typeface="Open Sans"/>
                <a:ea typeface="Open Sans"/>
                <a:cs typeface="Open Sans"/>
                <a:sym typeface="Open Sans"/>
              </a:rPr>
              <a:t>, vous offre une gestion optimale de votre bien immobilier en courte durée, garantissant une maximisation de vos revenus et une tranquillité d'esprit totale.</a:t>
            </a:r>
            <a:endParaRPr sz="1900">
              <a:solidFill>
                <a:srgbClr val="002446"/>
              </a:solidFill>
              <a:latin typeface="Open Sans"/>
              <a:ea typeface="Open Sans"/>
              <a:cs typeface="Open Sans"/>
              <a:sym typeface="Open Sans"/>
            </a:endParaRPr>
          </a:p>
        </p:txBody>
      </p:sp>
      <p:pic>
        <p:nvPicPr>
          <p:cNvPr id="109" name="Google Shape;109;p3"/>
          <p:cNvPicPr preferRelativeResize="0"/>
          <p:nvPr/>
        </p:nvPicPr>
        <p:blipFill rotWithShape="1">
          <a:blip r:embed="rId5">
            <a:alphaModFix/>
          </a:blip>
          <a:srcRect b="0" l="0" r="0" t="0"/>
          <a:stretch/>
        </p:blipFill>
        <p:spPr>
          <a:xfrm>
            <a:off x="16535400" y="97084"/>
            <a:ext cx="1752601" cy="13126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4"/>
          <p:cNvGrpSpPr/>
          <p:nvPr/>
        </p:nvGrpSpPr>
        <p:grpSpPr>
          <a:xfrm>
            <a:off x="11088716" y="2244826"/>
            <a:ext cx="5999571" cy="7088940"/>
            <a:chOff x="0" y="0"/>
            <a:chExt cx="7999428" cy="9451920"/>
          </a:xfrm>
        </p:grpSpPr>
        <p:pic>
          <p:nvPicPr>
            <p:cNvPr id="115" name="Google Shape;115;p4"/>
            <p:cNvPicPr preferRelativeResize="0"/>
            <p:nvPr/>
          </p:nvPicPr>
          <p:blipFill rotWithShape="1">
            <a:blip r:embed="rId3">
              <a:alphaModFix/>
            </a:blip>
            <a:srcRect b="0" l="260" r="51375" t="7091"/>
            <a:stretch/>
          </p:blipFill>
          <p:spPr>
            <a:xfrm>
              <a:off x="0" y="0"/>
              <a:ext cx="3936214" cy="9451920"/>
            </a:xfrm>
            <a:prstGeom prst="rect">
              <a:avLst/>
            </a:prstGeom>
            <a:noFill/>
            <a:ln>
              <a:noFill/>
            </a:ln>
          </p:spPr>
        </p:pic>
        <p:pic>
          <p:nvPicPr>
            <p:cNvPr id="116" name="Google Shape;116;p4"/>
            <p:cNvPicPr preferRelativeResize="0"/>
            <p:nvPr/>
          </p:nvPicPr>
          <p:blipFill rotWithShape="1">
            <a:blip r:embed="rId3">
              <a:alphaModFix/>
            </a:blip>
            <a:srcRect b="0" l="50936" r="261" t="6252"/>
            <a:stretch/>
          </p:blipFill>
          <p:spPr>
            <a:xfrm>
              <a:off x="4063214" y="0"/>
              <a:ext cx="3936214" cy="9451920"/>
            </a:xfrm>
            <a:prstGeom prst="rect">
              <a:avLst/>
            </a:prstGeom>
            <a:noFill/>
            <a:ln>
              <a:noFill/>
            </a:ln>
          </p:spPr>
        </p:pic>
      </p:grpSp>
      <p:grpSp>
        <p:nvGrpSpPr>
          <p:cNvPr id="117" name="Google Shape;117;p4"/>
          <p:cNvGrpSpPr/>
          <p:nvPr/>
        </p:nvGrpSpPr>
        <p:grpSpPr>
          <a:xfrm>
            <a:off x="0" y="-144661"/>
            <a:ext cx="6768300" cy="1457277"/>
            <a:chOff x="0" y="-38100"/>
            <a:chExt cx="1782597" cy="383810"/>
          </a:xfrm>
        </p:grpSpPr>
        <p:sp>
          <p:nvSpPr>
            <p:cNvPr id="118" name="Google Shape;118;p4"/>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119" name="Google Shape;119;p4"/>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0" name="Google Shape;120;p4"/>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cxnSp>
        <p:nvCxnSpPr>
          <p:cNvPr id="121" name="Google Shape;121;p4"/>
          <p:cNvCxnSpPr/>
          <p:nvPr/>
        </p:nvCxnSpPr>
        <p:spPr>
          <a:xfrm>
            <a:off x="0" y="3000975"/>
            <a:ext cx="10097100" cy="0"/>
          </a:xfrm>
          <a:prstGeom prst="straightConnector1">
            <a:avLst/>
          </a:prstGeom>
          <a:noFill/>
          <a:ln cap="flat" cmpd="sng" w="28575">
            <a:solidFill>
              <a:srgbClr val="002446"/>
            </a:solidFill>
            <a:prstDash val="solid"/>
            <a:round/>
            <a:headEnd len="sm" w="sm" type="none"/>
            <a:tailEnd len="sm" w="sm" type="none"/>
          </a:ln>
        </p:spPr>
      </p:cxnSp>
      <p:cxnSp>
        <p:nvCxnSpPr>
          <p:cNvPr id="122" name="Google Shape;122;p4"/>
          <p:cNvCxnSpPr/>
          <p:nvPr/>
        </p:nvCxnSpPr>
        <p:spPr>
          <a:xfrm>
            <a:off x="-71075" y="3000975"/>
            <a:ext cx="10168200" cy="0"/>
          </a:xfrm>
          <a:prstGeom prst="straightConnector1">
            <a:avLst/>
          </a:prstGeom>
          <a:noFill/>
          <a:ln cap="flat" cmpd="sng" w="28575">
            <a:solidFill>
              <a:srgbClr val="002446"/>
            </a:solidFill>
            <a:prstDash val="solid"/>
            <a:round/>
            <a:headEnd len="sm" w="sm" type="none"/>
            <a:tailEnd len="sm" w="sm" type="none"/>
          </a:ln>
        </p:spPr>
      </p:cxnSp>
      <p:sp>
        <p:nvSpPr>
          <p:cNvPr id="123" name="Google Shape;123;p4"/>
          <p:cNvSpPr txBox="1"/>
          <p:nvPr/>
        </p:nvSpPr>
        <p:spPr>
          <a:xfrm>
            <a:off x="1219200" y="3380333"/>
            <a:ext cx="8877820" cy="300980"/>
          </a:xfrm>
          <a:prstGeom prst="rect">
            <a:avLst/>
          </a:prstGeom>
          <a:noFill/>
          <a:ln>
            <a:noFill/>
          </a:ln>
        </p:spPr>
        <p:txBody>
          <a:bodyPr anchorCtr="0" anchor="t" bIns="0" lIns="0" spcFirstLastPara="1" rIns="0" wrap="square" tIns="0">
            <a:spAutoFit/>
          </a:bodyPr>
          <a:lstStyle/>
          <a:p>
            <a:pPr indent="0" lvl="0" marL="0" marR="0" rtl="0" algn="l">
              <a:lnSpc>
                <a:spcPct val="82962"/>
              </a:lnSpc>
              <a:spcBef>
                <a:spcPts val="0"/>
              </a:spcBef>
              <a:spcAft>
                <a:spcPts val="0"/>
              </a:spcAft>
              <a:buNone/>
            </a:pPr>
            <a:r>
              <a:rPr b="1" lang="en-US" sz="2700">
                <a:solidFill>
                  <a:srgbClr val="002446"/>
                </a:solidFill>
                <a:latin typeface="Open Sans"/>
                <a:ea typeface="Open Sans"/>
                <a:cs typeface="Open Sans"/>
                <a:sym typeface="Open Sans"/>
              </a:rPr>
              <a:t>Pourquoi faire appel à notre conciergerie de luxe ?</a:t>
            </a:r>
            <a:endParaRPr b="1" sz="2700">
              <a:solidFill>
                <a:srgbClr val="002446"/>
              </a:solidFill>
              <a:latin typeface="Open Sans"/>
              <a:ea typeface="Open Sans"/>
              <a:cs typeface="Open Sans"/>
              <a:sym typeface="Open Sans"/>
            </a:endParaRPr>
          </a:p>
        </p:txBody>
      </p:sp>
      <p:sp>
        <p:nvSpPr>
          <p:cNvPr id="124" name="Google Shape;124;p4"/>
          <p:cNvSpPr txBox="1"/>
          <p:nvPr/>
        </p:nvSpPr>
        <p:spPr>
          <a:xfrm>
            <a:off x="1219200" y="2239873"/>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2.</a:t>
            </a:r>
            <a:endParaRPr/>
          </a:p>
        </p:txBody>
      </p:sp>
      <p:sp>
        <p:nvSpPr>
          <p:cNvPr id="125" name="Google Shape;125;p4"/>
          <p:cNvSpPr txBox="1"/>
          <p:nvPr/>
        </p:nvSpPr>
        <p:spPr>
          <a:xfrm>
            <a:off x="1834954" y="2244826"/>
            <a:ext cx="710889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Présentation de la conciergerie</a:t>
            </a:r>
            <a:endParaRPr/>
          </a:p>
        </p:txBody>
      </p:sp>
      <p:sp>
        <p:nvSpPr>
          <p:cNvPr id="126" name="Google Shape;126;p4"/>
          <p:cNvSpPr txBox="1"/>
          <p:nvPr/>
        </p:nvSpPr>
        <p:spPr>
          <a:xfrm>
            <a:off x="2907536" y="4308313"/>
            <a:ext cx="6990900" cy="40020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lang="en-US" sz="2000">
                <a:solidFill>
                  <a:srgbClr val="002446"/>
                </a:solidFill>
                <a:latin typeface="Open Sans"/>
                <a:ea typeface="Open Sans"/>
                <a:cs typeface="Open Sans"/>
                <a:sym typeface="Open Sans"/>
              </a:rPr>
              <a:t>La gestion locative de luxe exige un niveau de service irréprochable et une connaissance pointue du marché. </a:t>
            </a:r>
            <a:endParaRPr/>
          </a:p>
          <a:p>
            <a:pPr indent="0" lvl="0" marL="0" marR="0" rtl="0" algn="just">
              <a:spcBef>
                <a:spcPts val="0"/>
              </a:spcBef>
              <a:spcAft>
                <a:spcPts val="0"/>
              </a:spcAft>
              <a:buNone/>
            </a:pPr>
            <a:r>
              <a:rPr lang="en-US" sz="2000">
                <a:solidFill>
                  <a:srgbClr val="002446"/>
                </a:solidFill>
                <a:latin typeface="Open Sans"/>
                <a:ea typeface="Open Sans"/>
                <a:cs typeface="Open Sans"/>
                <a:sym typeface="Open Sans"/>
              </a:rPr>
              <a:t>En déléguant à Benzami Partners, vous vous assurez :</a:t>
            </a:r>
            <a:endParaRPr/>
          </a:p>
          <a:p>
            <a:pPr indent="0" lvl="0" marL="0" marR="0" rtl="0" algn="just">
              <a:spcBef>
                <a:spcPts val="0"/>
              </a:spcBef>
              <a:spcAft>
                <a:spcPts val="0"/>
              </a:spcAft>
              <a:buNone/>
            </a:pPr>
            <a:r>
              <a:t/>
            </a:r>
            <a:endParaRPr sz="2000">
              <a:solidFill>
                <a:srgbClr val="002446"/>
              </a:solidFill>
              <a:latin typeface="Open Sans"/>
              <a:ea typeface="Open Sans"/>
              <a:cs typeface="Open Sans"/>
              <a:sym typeface="Open Sans"/>
            </a:endParaRPr>
          </a:p>
          <a:p>
            <a:pPr indent="-127000" lvl="0" marL="0" marR="0" rtl="0" algn="just">
              <a:spcBef>
                <a:spcPts val="0"/>
              </a:spcBef>
              <a:spcAft>
                <a:spcPts val="0"/>
              </a:spcAft>
              <a:buClr>
                <a:srgbClr val="002446"/>
              </a:buClr>
              <a:buSzPts val="2000"/>
              <a:buFont typeface="Arial"/>
              <a:buChar char="•"/>
            </a:pPr>
            <a:r>
              <a:rPr b="1" lang="en-US" sz="2000">
                <a:solidFill>
                  <a:srgbClr val="002446"/>
                </a:solidFill>
                <a:latin typeface="Open Sans"/>
                <a:ea typeface="Open Sans"/>
                <a:cs typeface="Open Sans"/>
                <a:sym typeface="Open Sans"/>
              </a:rPr>
              <a:t>Maximisation des revenus : </a:t>
            </a:r>
            <a:r>
              <a:rPr lang="en-US" sz="2000">
                <a:solidFill>
                  <a:srgbClr val="002446"/>
                </a:solidFill>
                <a:latin typeface="Open Sans"/>
                <a:ea typeface="Open Sans"/>
                <a:cs typeface="Open Sans"/>
                <a:sym typeface="Open Sans"/>
              </a:rPr>
              <a:t>Optimisation des tarifs et du taux d'occupation grâce à nos algorithmes.</a:t>
            </a:r>
            <a:endParaRPr/>
          </a:p>
          <a:p>
            <a:pPr indent="0" lvl="0" marL="0" marR="0" rtl="0" algn="just">
              <a:spcBef>
                <a:spcPts val="0"/>
              </a:spcBef>
              <a:spcAft>
                <a:spcPts val="0"/>
              </a:spcAft>
              <a:buClr>
                <a:schemeClr val="dk1"/>
              </a:buClr>
              <a:buSzPts val="2000"/>
              <a:buFont typeface="Arial"/>
              <a:buNone/>
            </a:pPr>
            <a:r>
              <a:t/>
            </a:r>
            <a:endParaRPr sz="2000">
              <a:solidFill>
                <a:srgbClr val="002446"/>
              </a:solidFill>
              <a:latin typeface="Open Sans"/>
              <a:ea typeface="Open Sans"/>
              <a:cs typeface="Open Sans"/>
              <a:sym typeface="Open Sans"/>
            </a:endParaRPr>
          </a:p>
          <a:p>
            <a:pPr indent="-127000" lvl="0" marL="0" marR="0" rtl="0" algn="just">
              <a:spcBef>
                <a:spcPts val="0"/>
              </a:spcBef>
              <a:spcAft>
                <a:spcPts val="0"/>
              </a:spcAft>
              <a:buClr>
                <a:srgbClr val="002446"/>
              </a:buClr>
              <a:buSzPts val="2000"/>
              <a:buFont typeface="Arial"/>
              <a:buChar char="•"/>
            </a:pPr>
            <a:r>
              <a:rPr b="1" lang="en-US" sz="2000">
                <a:solidFill>
                  <a:srgbClr val="002446"/>
                </a:solidFill>
                <a:latin typeface="Open Sans"/>
                <a:ea typeface="Open Sans"/>
                <a:cs typeface="Open Sans"/>
                <a:sym typeface="Open Sans"/>
              </a:rPr>
              <a:t>Gain de temps précieux : </a:t>
            </a:r>
            <a:r>
              <a:rPr lang="en-US" sz="2000">
                <a:solidFill>
                  <a:srgbClr val="002446"/>
                </a:solidFill>
                <a:latin typeface="Open Sans"/>
                <a:ea typeface="Open Sans"/>
                <a:cs typeface="Open Sans"/>
                <a:sym typeface="Open Sans"/>
              </a:rPr>
              <a:t>Nous nous occupons de tout : ménage, accueil, maintenance et communication 24/7.</a:t>
            </a:r>
            <a:endParaRPr/>
          </a:p>
          <a:p>
            <a:pPr indent="0" lvl="0" marL="0" marR="0" rtl="0" algn="just">
              <a:spcBef>
                <a:spcPts val="0"/>
              </a:spcBef>
              <a:spcAft>
                <a:spcPts val="0"/>
              </a:spcAft>
              <a:buNone/>
            </a:pPr>
            <a:r>
              <a:t/>
            </a:r>
            <a:endParaRPr sz="2000">
              <a:solidFill>
                <a:srgbClr val="002446"/>
              </a:solidFill>
              <a:latin typeface="Open Sans"/>
              <a:ea typeface="Open Sans"/>
              <a:cs typeface="Open Sans"/>
              <a:sym typeface="Open Sans"/>
            </a:endParaRPr>
          </a:p>
          <a:p>
            <a:pPr indent="-127000" lvl="0" marL="0" marR="0" rtl="0" algn="just">
              <a:spcBef>
                <a:spcPts val="0"/>
              </a:spcBef>
              <a:spcAft>
                <a:spcPts val="0"/>
              </a:spcAft>
              <a:buClr>
                <a:srgbClr val="002446"/>
              </a:buClr>
              <a:buSzPts val="2000"/>
              <a:buFont typeface="Arial"/>
              <a:buChar char="•"/>
            </a:pPr>
            <a:r>
              <a:rPr b="1" lang="en-US" sz="2000">
                <a:solidFill>
                  <a:srgbClr val="002446"/>
                </a:solidFill>
                <a:latin typeface="Open Sans"/>
                <a:ea typeface="Open Sans"/>
                <a:cs typeface="Open Sans"/>
                <a:sym typeface="Open Sans"/>
              </a:rPr>
              <a:t>Expérience voyageur premium : </a:t>
            </a:r>
            <a:r>
              <a:rPr lang="en-US" sz="2000">
                <a:solidFill>
                  <a:srgbClr val="002446"/>
                </a:solidFill>
                <a:latin typeface="Open Sans"/>
                <a:ea typeface="Open Sans"/>
                <a:cs typeface="Open Sans"/>
                <a:sym typeface="Open Sans"/>
              </a:rPr>
              <a:t>Un service de conciergerie qui garantit d'excellents avis et fidélise vos clients haut de gamme.</a:t>
            </a:r>
            <a:endParaRPr/>
          </a:p>
        </p:txBody>
      </p:sp>
      <p:sp>
        <p:nvSpPr>
          <p:cNvPr id="127" name="Google Shape;127;p4"/>
          <p:cNvSpPr/>
          <p:nvPr/>
        </p:nvSpPr>
        <p:spPr>
          <a:xfrm>
            <a:off x="757623" y="5331690"/>
            <a:ext cx="1392906" cy="1954333"/>
          </a:xfrm>
          <a:custGeom>
            <a:rect b="b" l="l" r="r" t="t"/>
            <a:pathLst>
              <a:path extrusionOk="0" h="1954333" w="1392906">
                <a:moveTo>
                  <a:pt x="0" y="0"/>
                </a:moveTo>
                <a:lnTo>
                  <a:pt x="1392906" y="0"/>
                </a:lnTo>
                <a:lnTo>
                  <a:pt x="1392906" y="1954333"/>
                </a:lnTo>
                <a:lnTo>
                  <a:pt x="0" y="1954333"/>
                </a:lnTo>
                <a:lnTo>
                  <a:pt x="0" y="0"/>
                </a:lnTo>
                <a:close/>
              </a:path>
            </a:pathLst>
          </a:custGeom>
          <a:blipFill rotWithShape="1">
            <a:blip r:embed="rId4">
              <a:alphaModFix/>
            </a:blip>
            <a:stretch>
              <a:fillRect b="0" l="0" r="0" t="0"/>
            </a:stretch>
          </a:blipFill>
          <a:ln>
            <a:noFill/>
          </a:ln>
        </p:spPr>
      </p:sp>
      <p:pic>
        <p:nvPicPr>
          <p:cNvPr id="128" name="Google Shape;128;p4"/>
          <p:cNvPicPr preferRelativeResize="0"/>
          <p:nvPr/>
        </p:nvPicPr>
        <p:blipFill rotWithShape="1">
          <a:blip r:embed="rId5">
            <a:alphaModFix/>
          </a:blip>
          <a:srcRect b="0" l="0" r="0" t="0"/>
          <a:stretch/>
        </p:blipFill>
        <p:spPr>
          <a:xfrm>
            <a:off x="16535400" y="15832"/>
            <a:ext cx="1752601" cy="1312616"/>
          </a:xfrm>
          <a:prstGeom prst="rect">
            <a:avLst/>
          </a:prstGeom>
          <a:noFill/>
          <a:ln>
            <a:noFill/>
          </a:ln>
        </p:spPr>
      </p:pic>
      <p:pic>
        <p:nvPicPr>
          <p:cNvPr id="129" name="Google Shape;129;p4"/>
          <p:cNvPicPr preferRelativeResize="0"/>
          <p:nvPr/>
        </p:nvPicPr>
        <p:blipFill rotWithShape="1">
          <a:blip r:embed="rId6">
            <a:alphaModFix/>
          </a:blip>
          <a:srcRect b="0" l="0" r="0" t="0"/>
          <a:stretch/>
        </p:blipFill>
        <p:spPr>
          <a:xfrm>
            <a:off x="15418816" y="2535657"/>
            <a:ext cx="1649984" cy="1167349"/>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5"/>
          <p:cNvGrpSpPr/>
          <p:nvPr/>
        </p:nvGrpSpPr>
        <p:grpSpPr>
          <a:xfrm>
            <a:off x="0" y="-144661"/>
            <a:ext cx="6768300" cy="1457277"/>
            <a:chOff x="0" y="-38100"/>
            <a:chExt cx="1782597" cy="383810"/>
          </a:xfrm>
        </p:grpSpPr>
        <p:sp>
          <p:nvSpPr>
            <p:cNvPr id="135" name="Google Shape;135;p5"/>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136" name="Google Shape;136;p5"/>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7" name="Google Shape;137;p5"/>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cxnSp>
        <p:nvCxnSpPr>
          <p:cNvPr id="138" name="Google Shape;138;p5"/>
          <p:cNvCxnSpPr/>
          <p:nvPr/>
        </p:nvCxnSpPr>
        <p:spPr>
          <a:xfrm>
            <a:off x="-56875" y="3000975"/>
            <a:ext cx="10153800" cy="0"/>
          </a:xfrm>
          <a:prstGeom prst="straightConnector1">
            <a:avLst/>
          </a:prstGeom>
          <a:noFill/>
          <a:ln cap="flat" cmpd="sng" w="28575">
            <a:solidFill>
              <a:srgbClr val="002446"/>
            </a:solidFill>
            <a:prstDash val="solid"/>
            <a:round/>
            <a:headEnd len="sm" w="sm" type="none"/>
            <a:tailEnd len="sm" w="sm" type="none"/>
          </a:ln>
        </p:spPr>
      </p:cxnSp>
      <p:cxnSp>
        <p:nvCxnSpPr>
          <p:cNvPr id="139" name="Google Shape;139;p5"/>
          <p:cNvCxnSpPr/>
          <p:nvPr/>
        </p:nvCxnSpPr>
        <p:spPr>
          <a:xfrm>
            <a:off x="-14225" y="3000975"/>
            <a:ext cx="10111200" cy="0"/>
          </a:xfrm>
          <a:prstGeom prst="straightConnector1">
            <a:avLst/>
          </a:prstGeom>
          <a:noFill/>
          <a:ln cap="flat" cmpd="sng" w="28575">
            <a:solidFill>
              <a:srgbClr val="002446"/>
            </a:solidFill>
            <a:prstDash val="solid"/>
            <a:round/>
            <a:headEnd len="sm" w="sm" type="none"/>
            <a:tailEnd len="sm" w="sm" type="none"/>
          </a:ln>
        </p:spPr>
      </p:cxnSp>
      <p:cxnSp>
        <p:nvCxnSpPr>
          <p:cNvPr id="140" name="Google Shape;140;p5"/>
          <p:cNvCxnSpPr/>
          <p:nvPr/>
        </p:nvCxnSpPr>
        <p:spPr>
          <a:xfrm>
            <a:off x="-67832" y="7450830"/>
            <a:ext cx="18423600" cy="14400"/>
          </a:xfrm>
          <a:prstGeom prst="straightConnector1">
            <a:avLst/>
          </a:prstGeom>
          <a:noFill/>
          <a:ln cap="flat" cmpd="sng" w="28575">
            <a:solidFill>
              <a:srgbClr val="002446"/>
            </a:solidFill>
            <a:prstDash val="solid"/>
            <a:round/>
            <a:headEnd len="sm" w="sm" type="none"/>
            <a:tailEnd len="sm" w="sm" type="none"/>
          </a:ln>
        </p:spPr>
      </p:cxnSp>
      <p:sp>
        <p:nvSpPr>
          <p:cNvPr id="141" name="Google Shape;141;p5"/>
          <p:cNvSpPr/>
          <p:nvPr/>
        </p:nvSpPr>
        <p:spPr>
          <a:xfrm>
            <a:off x="1232023" y="4660447"/>
            <a:ext cx="4239965" cy="2621069"/>
          </a:xfrm>
          <a:custGeom>
            <a:rect b="b" l="l" r="r" t="t"/>
            <a:pathLst>
              <a:path extrusionOk="0" h="2621069" w="4239965">
                <a:moveTo>
                  <a:pt x="0" y="0"/>
                </a:moveTo>
                <a:lnTo>
                  <a:pt x="4239965" y="0"/>
                </a:lnTo>
                <a:lnTo>
                  <a:pt x="4239965" y="2621069"/>
                </a:lnTo>
                <a:lnTo>
                  <a:pt x="0" y="2621069"/>
                </a:lnTo>
                <a:lnTo>
                  <a:pt x="0" y="0"/>
                </a:lnTo>
                <a:close/>
              </a:path>
            </a:pathLst>
          </a:custGeom>
          <a:blipFill rotWithShape="1">
            <a:blip r:embed="rId3">
              <a:alphaModFix/>
            </a:blip>
            <a:stretch>
              <a:fillRect b="0" l="0" r="0" t="0"/>
            </a:stretch>
          </a:blipFill>
          <a:ln>
            <a:noFill/>
          </a:ln>
        </p:spPr>
      </p:sp>
      <p:grpSp>
        <p:nvGrpSpPr>
          <p:cNvPr id="142" name="Google Shape;142;p5"/>
          <p:cNvGrpSpPr/>
          <p:nvPr/>
        </p:nvGrpSpPr>
        <p:grpSpPr>
          <a:xfrm>
            <a:off x="12406194" y="2412758"/>
            <a:ext cx="4769466" cy="4769466"/>
            <a:chOff x="0" y="0"/>
            <a:chExt cx="14840028" cy="14840029"/>
          </a:xfrm>
        </p:grpSpPr>
        <p:sp>
          <p:nvSpPr>
            <p:cNvPr id="143" name="Google Shape;143;p5"/>
            <p:cNvSpPr/>
            <p:nvPr/>
          </p:nvSpPr>
          <p:spPr>
            <a:xfrm>
              <a:off x="0" y="0"/>
              <a:ext cx="14840028" cy="14840029"/>
            </a:xfrm>
            <a:custGeom>
              <a:rect b="b" l="l" r="r" t="t"/>
              <a:pathLst>
                <a:path extrusionOk="0" h="14840029" w="14840028">
                  <a:moveTo>
                    <a:pt x="0" y="14278015"/>
                  </a:moveTo>
                  <a:cubicBezTo>
                    <a:pt x="0" y="14588407"/>
                    <a:pt x="251623" y="14840029"/>
                    <a:pt x="562014" y="14840029"/>
                  </a:cubicBezTo>
                  <a:lnTo>
                    <a:pt x="14278014" y="14840029"/>
                  </a:lnTo>
                  <a:cubicBezTo>
                    <a:pt x="14588406" y="14840029"/>
                    <a:pt x="14840028" y="14588407"/>
                    <a:pt x="14840028" y="14278015"/>
                  </a:cubicBezTo>
                  <a:lnTo>
                    <a:pt x="14840028" y="7420008"/>
                  </a:lnTo>
                  <a:cubicBezTo>
                    <a:pt x="14840028" y="5371186"/>
                    <a:pt x="14008900" y="3515413"/>
                    <a:pt x="12666756" y="2173270"/>
                  </a:cubicBezTo>
                  <a:cubicBezTo>
                    <a:pt x="11324611" y="831128"/>
                    <a:pt x="9468837" y="0"/>
                    <a:pt x="7420008" y="0"/>
                  </a:cubicBezTo>
                  <a:cubicBezTo>
                    <a:pt x="5371186" y="0"/>
                    <a:pt x="3515413" y="831129"/>
                    <a:pt x="2173271" y="2173270"/>
                  </a:cubicBezTo>
                  <a:cubicBezTo>
                    <a:pt x="831129" y="3515411"/>
                    <a:pt x="0" y="5371184"/>
                    <a:pt x="0" y="7420008"/>
                  </a:cubicBezTo>
                  <a:lnTo>
                    <a:pt x="0" y="14278015"/>
                  </a:lnTo>
                  <a:close/>
                </a:path>
              </a:pathLst>
            </a:custGeom>
            <a:solidFill>
              <a:srgbClr val="0024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200383" y="200383"/>
              <a:ext cx="14439261" cy="14439263"/>
            </a:xfrm>
            <a:custGeom>
              <a:rect b="b" l="l" r="r" t="t"/>
              <a:pathLst>
                <a:path extrusionOk="0" h="14439263" w="14439261">
                  <a:moveTo>
                    <a:pt x="105919" y="14333344"/>
                  </a:moveTo>
                  <a:cubicBezTo>
                    <a:pt x="173739" y="14401163"/>
                    <a:pt x="265721" y="14439263"/>
                    <a:pt x="361631" y="14439263"/>
                  </a:cubicBezTo>
                  <a:lnTo>
                    <a:pt x="14077631" y="14439263"/>
                  </a:lnTo>
                  <a:cubicBezTo>
                    <a:pt x="14277353" y="14439263"/>
                    <a:pt x="14439261" y="14277355"/>
                    <a:pt x="14439261" y="14077632"/>
                  </a:cubicBezTo>
                  <a:lnTo>
                    <a:pt x="14439261" y="7219625"/>
                  </a:lnTo>
                  <a:cubicBezTo>
                    <a:pt x="14439261" y="5226083"/>
                    <a:pt x="13630784" y="3420682"/>
                    <a:pt x="12324685" y="2114583"/>
                  </a:cubicBezTo>
                  <a:cubicBezTo>
                    <a:pt x="11018583" y="808481"/>
                    <a:pt x="9213177" y="0"/>
                    <a:pt x="7219625" y="0"/>
                  </a:cubicBezTo>
                  <a:cubicBezTo>
                    <a:pt x="5226081" y="0"/>
                    <a:pt x="3420678" y="808481"/>
                    <a:pt x="2114580" y="2114579"/>
                  </a:cubicBezTo>
                  <a:cubicBezTo>
                    <a:pt x="808481" y="3420678"/>
                    <a:pt x="0" y="5226081"/>
                    <a:pt x="0" y="7219625"/>
                  </a:cubicBezTo>
                  <a:lnTo>
                    <a:pt x="0" y="14077632"/>
                  </a:lnTo>
                  <a:cubicBezTo>
                    <a:pt x="0" y="14173543"/>
                    <a:pt x="38100" y="14265525"/>
                    <a:pt x="105919" y="143333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562015" y="562014"/>
              <a:ext cx="13716001" cy="13716001"/>
            </a:xfrm>
            <a:custGeom>
              <a:rect b="b" l="l" r="r" t="t"/>
              <a:pathLst>
                <a:path extrusionOk="0" h="13716001" w="13716001">
                  <a:moveTo>
                    <a:pt x="6858006" y="0"/>
                  </a:moveTo>
                  <a:cubicBezTo>
                    <a:pt x="3070442" y="0"/>
                    <a:pt x="0" y="3070429"/>
                    <a:pt x="0" y="6857994"/>
                  </a:cubicBezTo>
                  <a:lnTo>
                    <a:pt x="0" y="13716001"/>
                  </a:lnTo>
                  <a:lnTo>
                    <a:pt x="13716000" y="13716001"/>
                  </a:lnTo>
                  <a:lnTo>
                    <a:pt x="13716000" y="6857994"/>
                  </a:lnTo>
                  <a:cubicBezTo>
                    <a:pt x="13716000" y="3070429"/>
                    <a:pt x="10645570" y="0"/>
                    <a:pt x="6858006" y="0"/>
                  </a:cubicBezTo>
                  <a:close/>
                </a:path>
              </a:pathLst>
            </a:custGeom>
            <a:blipFill rotWithShape="1">
              <a:blip r:embed="rId4">
                <a:alphaModFix/>
              </a:blip>
              <a:stretch>
                <a:fillRect b="-34319" l="0" r="0" t="-1548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5"/>
          <p:cNvSpPr txBox="1"/>
          <p:nvPr/>
        </p:nvSpPr>
        <p:spPr>
          <a:xfrm>
            <a:off x="1219200" y="3380333"/>
            <a:ext cx="8877900" cy="1428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n-US" sz="1600">
                <a:solidFill>
                  <a:srgbClr val="002446"/>
                </a:solidFill>
                <a:latin typeface="Open Sans"/>
                <a:ea typeface="Open Sans"/>
                <a:cs typeface="Open Sans"/>
                <a:sym typeface="Open Sans"/>
              </a:rPr>
              <a:t>BENZAMI PARTNERS se positionne comme un partenaire qui applique des </a:t>
            </a:r>
            <a:r>
              <a:rPr b="1" lang="en-US" sz="1600">
                <a:solidFill>
                  <a:srgbClr val="002446"/>
                </a:solidFill>
                <a:latin typeface="Open Sans"/>
                <a:ea typeface="Open Sans"/>
                <a:cs typeface="Open Sans"/>
                <a:sym typeface="Open Sans"/>
              </a:rPr>
              <a:t>standards internationaux</a:t>
            </a:r>
            <a:r>
              <a:rPr lang="en-US" sz="1600">
                <a:solidFill>
                  <a:srgbClr val="002446"/>
                </a:solidFill>
                <a:latin typeface="Open Sans"/>
                <a:ea typeface="Open Sans"/>
                <a:cs typeface="Open Sans"/>
                <a:sym typeface="Open Sans"/>
              </a:rPr>
              <a:t> (via le réseau </a:t>
            </a:r>
            <a:r>
              <a:rPr b="1" i="1" lang="en-US" sz="1600">
                <a:solidFill>
                  <a:srgbClr val="002446"/>
                </a:solidFill>
                <a:latin typeface="Open Sans"/>
                <a:ea typeface="Open Sans"/>
                <a:cs typeface="Open Sans"/>
                <a:sym typeface="Open Sans"/>
              </a:rPr>
              <a:t>ConciergElite</a:t>
            </a:r>
            <a:r>
              <a:rPr lang="en-US" sz="1600">
                <a:solidFill>
                  <a:srgbClr val="002446"/>
                </a:solidFill>
                <a:latin typeface="Open Sans"/>
                <a:ea typeface="Open Sans"/>
                <a:cs typeface="Open Sans"/>
                <a:sym typeface="Open Sans"/>
              </a:rPr>
              <a:t>) pour </a:t>
            </a:r>
            <a:r>
              <a:rPr b="1" lang="en-US" sz="1600">
                <a:solidFill>
                  <a:srgbClr val="002446"/>
                </a:solidFill>
                <a:latin typeface="Open Sans"/>
                <a:ea typeface="Open Sans"/>
                <a:cs typeface="Open Sans"/>
                <a:sym typeface="Open Sans"/>
              </a:rPr>
              <a:t>assurer une gestion locative de luxe et sans effort</a:t>
            </a:r>
            <a:r>
              <a:rPr lang="en-US" sz="1600">
                <a:solidFill>
                  <a:srgbClr val="002446"/>
                </a:solidFill>
                <a:latin typeface="Open Sans"/>
                <a:ea typeface="Open Sans"/>
                <a:cs typeface="Open Sans"/>
                <a:sym typeface="Open Sans"/>
              </a:rPr>
              <a:t>, axée sur </a:t>
            </a:r>
            <a:r>
              <a:rPr b="1" lang="en-US" sz="1600">
                <a:solidFill>
                  <a:srgbClr val="002446"/>
                </a:solidFill>
                <a:latin typeface="Open Sans"/>
                <a:ea typeface="Open Sans"/>
                <a:cs typeface="Open Sans"/>
                <a:sym typeface="Open Sans"/>
              </a:rPr>
              <a:t>la rentabilité</a:t>
            </a:r>
            <a:r>
              <a:rPr lang="en-US" sz="1600">
                <a:solidFill>
                  <a:srgbClr val="002446"/>
                </a:solidFill>
                <a:latin typeface="Open Sans"/>
                <a:ea typeface="Open Sans"/>
                <a:cs typeface="Open Sans"/>
                <a:sym typeface="Open Sans"/>
              </a:rPr>
              <a:t> et la </a:t>
            </a:r>
            <a:r>
              <a:rPr b="1" lang="en-US" sz="1600">
                <a:solidFill>
                  <a:srgbClr val="002446"/>
                </a:solidFill>
                <a:latin typeface="Open Sans"/>
                <a:ea typeface="Open Sans"/>
                <a:cs typeface="Open Sans"/>
                <a:sym typeface="Open Sans"/>
              </a:rPr>
              <a:t>maintenance irréprochable</a:t>
            </a:r>
            <a:r>
              <a:rPr lang="en-US" sz="1600">
                <a:solidFill>
                  <a:srgbClr val="002446"/>
                </a:solidFill>
                <a:latin typeface="Open Sans"/>
                <a:ea typeface="Open Sans"/>
                <a:cs typeface="Open Sans"/>
                <a:sym typeface="Open Sans"/>
              </a:rPr>
              <a:t> des biens immobiliers. </a:t>
            </a:r>
            <a:endParaRPr sz="1600">
              <a:solidFill>
                <a:srgbClr val="002446"/>
              </a:solidFill>
              <a:latin typeface="Open Sans"/>
              <a:ea typeface="Open Sans"/>
              <a:cs typeface="Open Sans"/>
              <a:sym typeface="Open Sans"/>
            </a:endParaRPr>
          </a:p>
        </p:txBody>
      </p:sp>
      <p:sp>
        <p:nvSpPr>
          <p:cNvPr id="147" name="Google Shape;147;p5"/>
          <p:cNvSpPr txBox="1"/>
          <p:nvPr/>
        </p:nvSpPr>
        <p:spPr>
          <a:xfrm>
            <a:off x="5742021" y="5366325"/>
            <a:ext cx="5986500" cy="7203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lang="en-US" sz="1800">
                <a:solidFill>
                  <a:srgbClr val="002446"/>
                </a:solidFill>
                <a:latin typeface="Open Sans"/>
                <a:ea typeface="Open Sans"/>
                <a:cs typeface="Open Sans"/>
                <a:sym typeface="Open Sans"/>
              </a:rPr>
              <a:t>Accompagnement sur mesure pour vos </a:t>
            </a:r>
            <a:r>
              <a:rPr b="1" lang="en-US" sz="1800">
                <a:solidFill>
                  <a:srgbClr val="002446"/>
                </a:solidFill>
                <a:latin typeface="Open Sans"/>
                <a:ea typeface="Open Sans"/>
                <a:cs typeface="Open Sans"/>
                <a:sym typeface="Open Sans"/>
              </a:rPr>
              <a:t>investissements et projets </a:t>
            </a:r>
            <a:endParaRPr sz="1800">
              <a:solidFill>
                <a:srgbClr val="002446"/>
              </a:solidFill>
              <a:latin typeface="Open Sans"/>
              <a:ea typeface="Open Sans"/>
              <a:cs typeface="Open Sans"/>
              <a:sym typeface="Open Sans"/>
            </a:endParaRPr>
          </a:p>
        </p:txBody>
      </p:sp>
      <p:sp>
        <p:nvSpPr>
          <p:cNvPr id="148" name="Google Shape;148;p5"/>
          <p:cNvSpPr txBox="1"/>
          <p:nvPr/>
        </p:nvSpPr>
        <p:spPr>
          <a:xfrm>
            <a:off x="1219200" y="2239873"/>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3.</a:t>
            </a:r>
            <a:endParaRPr/>
          </a:p>
        </p:txBody>
      </p:sp>
      <p:sp>
        <p:nvSpPr>
          <p:cNvPr id="149" name="Google Shape;149;p5"/>
          <p:cNvSpPr txBox="1"/>
          <p:nvPr/>
        </p:nvSpPr>
        <p:spPr>
          <a:xfrm>
            <a:off x="1834954" y="2244826"/>
            <a:ext cx="710889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Services proposés</a:t>
            </a:r>
            <a:endParaRPr/>
          </a:p>
        </p:txBody>
      </p:sp>
      <p:sp>
        <p:nvSpPr>
          <p:cNvPr id="150" name="Google Shape;150;p5"/>
          <p:cNvSpPr txBox="1"/>
          <p:nvPr/>
        </p:nvSpPr>
        <p:spPr>
          <a:xfrm>
            <a:off x="1231998" y="8342393"/>
            <a:ext cx="3264300" cy="1624800"/>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lang="en-US" sz="1599">
                <a:solidFill>
                  <a:srgbClr val="002446"/>
                </a:solidFill>
                <a:latin typeface="Open Sans"/>
                <a:ea typeface="Open Sans"/>
                <a:cs typeface="Open Sans"/>
                <a:sym typeface="Open Sans"/>
              </a:rPr>
              <a:t>Création d'une annonce optimisée (détail, titre percutant, photos attractives) et boost du référencement sur Airbnb, Booking et plateformes de luxe.</a:t>
            </a:r>
            <a:endParaRPr sz="1599">
              <a:solidFill>
                <a:srgbClr val="002446"/>
              </a:solidFill>
              <a:latin typeface="Open Sans"/>
              <a:ea typeface="Open Sans"/>
              <a:cs typeface="Open Sans"/>
              <a:sym typeface="Open Sans"/>
            </a:endParaRPr>
          </a:p>
        </p:txBody>
      </p:sp>
      <p:sp>
        <p:nvSpPr>
          <p:cNvPr id="151" name="Google Shape;151;p5"/>
          <p:cNvSpPr txBox="1"/>
          <p:nvPr/>
        </p:nvSpPr>
        <p:spPr>
          <a:xfrm>
            <a:off x="5742033" y="8393243"/>
            <a:ext cx="3264300" cy="1624800"/>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lang="en-US" sz="1599">
                <a:solidFill>
                  <a:srgbClr val="002446"/>
                </a:solidFill>
                <a:latin typeface="Open Sans"/>
                <a:ea typeface="Open Sans"/>
                <a:cs typeface="Open Sans"/>
                <a:sym typeface="Open Sans"/>
              </a:rPr>
              <a:t>Communication 24/7 avec les voyageurs, accueil et départ personnalisés, </a:t>
            </a:r>
            <a:r>
              <a:rPr b="1" lang="en-US" sz="1599">
                <a:solidFill>
                  <a:srgbClr val="002446"/>
                </a:solidFill>
                <a:latin typeface="Open Sans"/>
                <a:ea typeface="Open Sans"/>
                <a:cs typeface="Open Sans"/>
                <a:sym typeface="Open Sans"/>
              </a:rPr>
              <a:t>résolution immédiate</a:t>
            </a:r>
            <a:r>
              <a:rPr lang="en-US" sz="1599">
                <a:solidFill>
                  <a:srgbClr val="002446"/>
                </a:solidFill>
                <a:latin typeface="Open Sans"/>
                <a:ea typeface="Open Sans"/>
                <a:cs typeface="Open Sans"/>
                <a:sym typeface="Open Sans"/>
              </a:rPr>
              <a:t> des problèmes pour un service 5 étoiles.</a:t>
            </a:r>
            <a:endParaRPr sz="1599">
              <a:solidFill>
                <a:srgbClr val="002446"/>
              </a:solidFill>
              <a:latin typeface="Open Sans"/>
              <a:ea typeface="Open Sans"/>
              <a:cs typeface="Open Sans"/>
              <a:sym typeface="Open Sans"/>
            </a:endParaRPr>
          </a:p>
        </p:txBody>
      </p:sp>
      <p:sp>
        <p:nvSpPr>
          <p:cNvPr id="152" name="Google Shape;152;p5"/>
          <p:cNvSpPr txBox="1"/>
          <p:nvPr/>
        </p:nvSpPr>
        <p:spPr>
          <a:xfrm>
            <a:off x="9867753" y="8514745"/>
            <a:ext cx="3264300" cy="1280100"/>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lang="en-US" sz="1599">
                <a:solidFill>
                  <a:srgbClr val="002446"/>
                </a:solidFill>
                <a:latin typeface="Open Sans"/>
                <a:ea typeface="Open Sans"/>
                <a:cs typeface="Open Sans"/>
                <a:sym typeface="Open Sans"/>
              </a:rPr>
              <a:t>Mise en valeur du bien pour le marché locatif, garantissant l'attractivité et justifiant un tarif premium.</a:t>
            </a:r>
            <a:endParaRPr sz="1599">
              <a:solidFill>
                <a:srgbClr val="002446"/>
              </a:solidFill>
              <a:latin typeface="Open Sans"/>
              <a:ea typeface="Open Sans"/>
              <a:cs typeface="Open Sans"/>
              <a:sym typeface="Open Sans"/>
            </a:endParaRPr>
          </a:p>
        </p:txBody>
      </p:sp>
      <p:sp>
        <p:nvSpPr>
          <p:cNvPr id="153" name="Google Shape;153;p5"/>
          <p:cNvSpPr txBox="1"/>
          <p:nvPr/>
        </p:nvSpPr>
        <p:spPr>
          <a:xfrm>
            <a:off x="14233326" y="8342405"/>
            <a:ext cx="3264300" cy="1624800"/>
          </a:xfrm>
          <a:prstGeom prst="rect">
            <a:avLst/>
          </a:prstGeom>
          <a:noFill/>
          <a:ln>
            <a:noFill/>
          </a:ln>
        </p:spPr>
        <p:txBody>
          <a:bodyPr anchorCtr="0" anchor="t" bIns="0" lIns="0" spcFirstLastPara="1" rIns="0" wrap="square" tIns="0">
            <a:spAutoFit/>
          </a:bodyPr>
          <a:lstStyle/>
          <a:p>
            <a:pPr indent="0" lvl="0" marL="0" marR="0" rtl="0" algn="ctr">
              <a:lnSpc>
                <a:spcPct val="140030"/>
              </a:lnSpc>
              <a:spcBef>
                <a:spcPts val="0"/>
              </a:spcBef>
              <a:spcAft>
                <a:spcPts val="0"/>
              </a:spcAft>
              <a:buNone/>
            </a:pPr>
            <a:r>
              <a:rPr lang="en-US" sz="1599">
                <a:solidFill>
                  <a:srgbClr val="002446"/>
                </a:solidFill>
                <a:latin typeface="Open Sans"/>
                <a:ea typeface="Open Sans"/>
                <a:cs typeface="Open Sans"/>
                <a:sym typeface="Open Sans"/>
              </a:rPr>
              <a:t>Maintenance proactive du bien, linge de maison de qualité hôtelière, et nettoyage professionnel après chaque séjour.</a:t>
            </a:r>
            <a:endParaRPr sz="1599">
              <a:solidFill>
                <a:srgbClr val="002446"/>
              </a:solidFill>
              <a:latin typeface="Open Sans"/>
              <a:ea typeface="Open Sans"/>
              <a:cs typeface="Open Sans"/>
              <a:sym typeface="Open Sans"/>
            </a:endParaRPr>
          </a:p>
        </p:txBody>
      </p:sp>
      <p:sp>
        <p:nvSpPr>
          <p:cNvPr id="154" name="Google Shape;154;p5"/>
          <p:cNvSpPr txBox="1"/>
          <p:nvPr/>
        </p:nvSpPr>
        <p:spPr>
          <a:xfrm>
            <a:off x="1654536" y="7824936"/>
            <a:ext cx="2419200" cy="3231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b="1" lang="en-US" sz="2099">
                <a:solidFill>
                  <a:srgbClr val="CD950C"/>
                </a:solidFill>
                <a:latin typeface="Vidaloka"/>
                <a:ea typeface="Vidaloka"/>
                <a:cs typeface="Vidaloka"/>
                <a:sym typeface="Vidaloka"/>
              </a:rPr>
              <a:t>Gestion locative</a:t>
            </a:r>
            <a:endParaRPr b="1">
              <a:solidFill>
                <a:srgbClr val="CD950C"/>
              </a:solidFill>
            </a:endParaRPr>
          </a:p>
        </p:txBody>
      </p:sp>
      <p:sp>
        <p:nvSpPr>
          <p:cNvPr id="155" name="Google Shape;155;p5"/>
          <p:cNvSpPr txBox="1"/>
          <p:nvPr/>
        </p:nvSpPr>
        <p:spPr>
          <a:xfrm>
            <a:off x="6422977" y="7823213"/>
            <a:ext cx="2147700" cy="3231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Home staging</a:t>
            </a:r>
            <a:endParaRPr>
              <a:solidFill>
                <a:srgbClr val="CD950C"/>
              </a:solidFill>
            </a:endParaRPr>
          </a:p>
        </p:txBody>
      </p:sp>
      <p:sp>
        <p:nvSpPr>
          <p:cNvPr id="156" name="Google Shape;156;p5"/>
          <p:cNvSpPr txBox="1"/>
          <p:nvPr/>
        </p:nvSpPr>
        <p:spPr>
          <a:xfrm>
            <a:off x="10203284" y="7824936"/>
            <a:ext cx="2593200" cy="3231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Yield management</a:t>
            </a:r>
            <a:endParaRPr>
              <a:solidFill>
                <a:srgbClr val="CD950C"/>
              </a:solidFill>
            </a:endParaRPr>
          </a:p>
        </p:txBody>
      </p:sp>
      <p:sp>
        <p:nvSpPr>
          <p:cNvPr id="157" name="Google Shape;157;p5"/>
          <p:cNvSpPr txBox="1"/>
          <p:nvPr/>
        </p:nvSpPr>
        <p:spPr>
          <a:xfrm>
            <a:off x="14233325" y="7823225"/>
            <a:ext cx="3264300" cy="3231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M</a:t>
            </a:r>
            <a:r>
              <a:rPr lang="en-US" sz="2099">
                <a:solidFill>
                  <a:srgbClr val="CD950C"/>
                </a:solidFill>
                <a:latin typeface="Vidaloka"/>
                <a:ea typeface="Vidaloka"/>
                <a:cs typeface="Vidaloka"/>
                <a:sym typeface="Vidaloka"/>
              </a:rPr>
              <a:t>aintenance et Ménage</a:t>
            </a:r>
            <a:endParaRPr>
              <a:solidFill>
                <a:srgbClr val="CD950C"/>
              </a:solidFill>
            </a:endParaRPr>
          </a:p>
        </p:txBody>
      </p:sp>
      <p:pic>
        <p:nvPicPr>
          <p:cNvPr id="158" name="Google Shape;158;p5"/>
          <p:cNvPicPr preferRelativeResize="0"/>
          <p:nvPr/>
        </p:nvPicPr>
        <p:blipFill rotWithShape="1">
          <a:blip r:embed="rId5">
            <a:alphaModFix/>
          </a:blip>
          <a:srcRect b="0" l="0" r="0" t="0"/>
          <a:stretch/>
        </p:blipFill>
        <p:spPr>
          <a:xfrm>
            <a:off x="16535400" y="15832"/>
            <a:ext cx="1752601" cy="13126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6"/>
          <p:cNvGrpSpPr/>
          <p:nvPr/>
        </p:nvGrpSpPr>
        <p:grpSpPr>
          <a:xfrm>
            <a:off x="0" y="-144661"/>
            <a:ext cx="6768300" cy="1457277"/>
            <a:chOff x="0" y="-38100"/>
            <a:chExt cx="1782597" cy="383810"/>
          </a:xfrm>
        </p:grpSpPr>
        <p:sp>
          <p:nvSpPr>
            <p:cNvPr id="164" name="Google Shape;164;p6"/>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165" name="Google Shape;165;p6"/>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6" name="Google Shape;166;p6"/>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cxnSp>
        <p:nvCxnSpPr>
          <p:cNvPr id="167" name="Google Shape;167;p6"/>
          <p:cNvCxnSpPr/>
          <p:nvPr/>
        </p:nvCxnSpPr>
        <p:spPr>
          <a:xfrm>
            <a:off x="-56875" y="3000975"/>
            <a:ext cx="10153800" cy="0"/>
          </a:xfrm>
          <a:prstGeom prst="straightConnector1">
            <a:avLst/>
          </a:prstGeom>
          <a:noFill/>
          <a:ln cap="flat" cmpd="sng" w="28575">
            <a:solidFill>
              <a:srgbClr val="002446"/>
            </a:solidFill>
            <a:prstDash val="solid"/>
            <a:round/>
            <a:headEnd len="sm" w="sm" type="none"/>
            <a:tailEnd len="sm" w="sm" type="none"/>
          </a:ln>
        </p:spPr>
      </p:cxnSp>
      <p:cxnSp>
        <p:nvCxnSpPr>
          <p:cNvPr id="168" name="Google Shape;168;p6"/>
          <p:cNvCxnSpPr/>
          <p:nvPr/>
        </p:nvCxnSpPr>
        <p:spPr>
          <a:xfrm>
            <a:off x="-99525" y="3000975"/>
            <a:ext cx="10196400" cy="0"/>
          </a:xfrm>
          <a:prstGeom prst="straightConnector1">
            <a:avLst/>
          </a:prstGeom>
          <a:noFill/>
          <a:ln cap="flat" cmpd="sng" w="28575">
            <a:solidFill>
              <a:srgbClr val="002446"/>
            </a:solidFill>
            <a:prstDash val="solid"/>
            <a:round/>
            <a:headEnd len="sm" w="sm" type="none"/>
            <a:tailEnd len="sm" w="sm" type="none"/>
          </a:ln>
        </p:spPr>
      </p:cxnSp>
      <p:cxnSp>
        <p:nvCxnSpPr>
          <p:cNvPr id="169" name="Google Shape;169;p6"/>
          <p:cNvCxnSpPr/>
          <p:nvPr/>
        </p:nvCxnSpPr>
        <p:spPr>
          <a:xfrm>
            <a:off x="1502841" y="6527414"/>
            <a:ext cx="8594179" cy="0"/>
          </a:xfrm>
          <a:prstGeom prst="straightConnector1">
            <a:avLst/>
          </a:prstGeom>
          <a:noFill/>
          <a:ln cap="flat" cmpd="sng" w="9525">
            <a:solidFill>
              <a:srgbClr val="010101"/>
            </a:solidFill>
            <a:prstDash val="solid"/>
            <a:round/>
            <a:headEnd len="sm" w="sm" type="none"/>
            <a:tailEnd len="sm" w="sm" type="none"/>
          </a:ln>
        </p:spPr>
      </p:cxnSp>
      <p:cxnSp>
        <p:nvCxnSpPr>
          <p:cNvPr id="170" name="Google Shape;170;p6"/>
          <p:cNvCxnSpPr/>
          <p:nvPr/>
        </p:nvCxnSpPr>
        <p:spPr>
          <a:xfrm rot="10800000">
            <a:off x="5726596" y="3999425"/>
            <a:ext cx="0" cy="5248733"/>
          </a:xfrm>
          <a:prstGeom prst="straightConnector1">
            <a:avLst/>
          </a:prstGeom>
          <a:noFill/>
          <a:ln cap="flat" cmpd="sng" w="9525">
            <a:solidFill>
              <a:srgbClr val="010101"/>
            </a:solidFill>
            <a:prstDash val="solid"/>
            <a:round/>
            <a:headEnd len="sm" w="sm" type="none"/>
            <a:tailEnd len="sm" w="sm" type="none"/>
          </a:ln>
        </p:spPr>
      </p:cxnSp>
      <p:sp>
        <p:nvSpPr>
          <p:cNvPr id="171" name="Google Shape;171;p6"/>
          <p:cNvSpPr/>
          <p:nvPr/>
        </p:nvSpPr>
        <p:spPr>
          <a:xfrm>
            <a:off x="4886284" y="5700079"/>
            <a:ext cx="1654670" cy="1654670"/>
          </a:xfrm>
          <a:custGeom>
            <a:rect b="b" l="l" r="r" t="t"/>
            <a:pathLst>
              <a:path extrusionOk="0" h="1654670" w="1654670">
                <a:moveTo>
                  <a:pt x="0" y="0"/>
                </a:moveTo>
                <a:lnTo>
                  <a:pt x="1654670" y="0"/>
                </a:lnTo>
                <a:lnTo>
                  <a:pt x="1654670" y="1654670"/>
                </a:lnTo>
                <a:lnTo>
                  <a:pt x="0" y="1654670"/>
                </a:lnTo>
                <a:lnTo>
                  <a:pt x="0" y="0"/>
                </a:lnTo>
                <a:close/>
              </a:path>
            </a:pathLst>
          </a:custGeom>
          <a:blipFill rotWithShape="1">
            <a:blip r:embed="rId3">
              <a:alphaModFix/>
            </a:blip>
            <a:stretch>
              <a:fillRect b="0" l="0" r="0" t="0"/>
            </a:stretch>
          </a:blipFill>
          <a:ln>
            <a:noFill/>
          </a:ln>
        </p:spPr>
      </p:sp>
      <p:sp>
        <p:nvSpPr>
          <p:cNvPr id="172" name="Google Shape;172;p6"/>
          <p:cNvSpPr/>
          <p:nvPr/>
        </p:nvSpPr>
        <p:spPr>
          <a:xfrm>
            <a:off x="5164553" y="5999497"/>
            <a:ext cx="1124088" cy="960584"/>
          </a:xfrm>
          <a:custGeom>
            <a:rect b="b" l="l" r="r" t="t"/>
            <a:pathLst>
              <a:path extrusionOk="0" h="960584" w="1124088">
                <a:moveTo>
                  <a:pt x="0" y="0"/>
                </a:moveTo>
                <a:lnTo>
                  <a:pt x="1124087" y="0"/>
                </a:lnTo>
                <a:lnTo>
                  <a:pt x="1124087" y="960584"/>
                </a:lnTo>
                <a:lnTo>
                  <a:pt x="0" y="960584"/>
                </a:lnTo>
                <a:lnTo>
                  <a:pt x="0" y="0"/>
                </a:lnTo>
                <a:close/>
              </a:path>
            </a:pathLst>
          </a:custGeom>
          <a:blipFill rotWithShape="1">
            <a:blip r:embed="rId4">
              <a:alphaModFix/>
            </a:blip>
            <a:stretch>
              <a:fillRect b="0" l="0" r="0" t="0"/>
            </a:stretch>
          </a:blipFill>
          <a:ln>
            <a:noFill/>
          </a:ln>
        </p:spPr>
      </p:sp>
      <p:sp>
        <p:nvSpPr>
          <p:cNvPr id="173" name="Google Shape;173;p6"/>
          <p:cNvSpPr/>
          <p:nvPr/>
        </p:nvSpPr>
        <p:spPr>
          <a:xfrm>
            <a:off x="10735195" y="3058363"/>
            <a:ext cx="7125066" cy="5933237"/>
          </a:xfrm>
          <a:custGeom>
            <a:rect b="b" l="l" r="r" t="t"/>
            <a:pathLst>
              <a:path extrusionOk="0" h="5933237" w="7125066">
                <a:moveTo>
                  <a:pt x="0" y="0"/>
                </a:moveTo>
                <a:lnTo>
                  <a:pt x="7125066" y="0"/>
                </a:lnTo>
                <a:lnTo>
                  <a:pt x="7125066" y="5933237"/>
                </a:lnTo>
                <a:lnTo>
                  <a:pt x="0" y="5933237"/>
                </a:lnTo>
                <a:lnTo>
                  <a:pt x="0" y="0"/>
                </a:lnTo>
                <a:close/>
              </a:path>
            </a:pathLst>
          </a:custGeom>
          <a:blipFill rotWithShape="1">
            <a:blip r:embed="rId5">
              <a:alphaModFix/>
            </a:blip>
            <a:stretch>
              <a:fillRect b="0" l="0" r="0" t="0"/>
            </a:stretch>
          </a:blipFill>
          <a:ln>
            <a:noFill/>
          </a:ln>
        </p:spPr>
      </p:sp>
      <p:sp>
        <p:nvSpPr>
          <p:cNvPr id="174" name="Google Shape;174;p6"/>
          <p:cNvSpPr txBox="1"/>
          <p:nvPr/>
        </p:nvSpPr>
        <p:spPr>
          <a:xfrm>
            <a:off x="1219200" y="2239873"/>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4.</a:t>
            </a:r>
            <a:endParaRPr/>
          </a:p>
        </p:txBody>
      </p:sp>
      <p:sp>
        <p:nvSpPr>
          <p:cNvPr id="175" name="Google Shape;175;p6"/>
          <p:cNvSpPr txBox="1"/>
          <p:nvPr/>
        </p:nvSpPr>
        <p:spPr>
          <a:xfrm>
            <a:off x="1834954" y="2244826"/>
            <a:ext cx="710889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Avantages pour les hôtes</a:t>
            </a:r>
            <a:endParaRPr sz="3899">
              <a:solidFill>
                <a:srgbClr val="002446"/>
              </a:solidFill>
              <a:latin typeface="Vidaloka"/>
              <a:ea typeface="Vidaloka"/>
              <a:cs typeface="Vidaloka"/>
              <a:sym typeface="Vidaloka"/>
            </a:endParaRPr>
          </a:p>
        </p:txBody>
      </p:sp>
      <p:sp>
        <p:nvSpPr>
          <p:cNvPr id="176" name="Google Shape;176;p6"/>
          <p:cNvSpPr txBox="1"/>
          <p:nvPr/>
        </p:nvSpPr>
        <p:spPr>
          <a:xfrm>
            <a:off x="1554407" y="4501104"/>
            <a:ext cx="3264300" cy="209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700">
                <a:solidFill>
                  <a:srgbClr val="002446"/>
                </a:solidFill>
                <a:latin typeface="Open Sans"/>
                <a:ea typeface="Open Sans"/>
                <a:cs typeface="Open Sans"/>
                <a:sym typeface="Open Sans"/>
              </a:rPr>
              <a:t>En déléguant certaines tâches à une conciergerie, les hôtes peuvent se concentrer sur ce qui est vraiment important pour eux.</a:t>
            </a:r>
            <a:endParaRPr sz="1600"/>
          </a:p>
          <a:p>
            <a:pPr indent="0" lvl="0" marL="0" marR="0" rtl="0" algn="ctr">
              <a:lnSpc>
                <a:spcPct val="140000"/>
              </a:lnSpc>
              <a:spcBef>
                <a:spcPts val="0"/>
              </a:spcBef>
              <a:spcAft>
                <a:spcPts val="0"/>
              </a:spcAft>
              <a:buNone/>
            </a:pPr>
            <a:r>
              <a:t/>
            </a:r>
            <a:endParaRPr sz="1700">
              <a:solidFill>
                <a:srgbClr val="002446"/>
              </a:solidFill>
              <a:latin typeface="Open Sans"/>
              <a:ea typeface="Open Sans"/>
              <a:cs typeface="Open Sans"/>
              <a:sym typeface="Open Sans"/>
            </a:endParaRPr>
          </a:p>
        </p:txBody>
      </p:sp>
      <p:sp>
        <p:nvSpPr>
          <p:cNvPr id="177" name="Google Shape;177;p6"/>
          <p:cNvSpPr txBox="1"/>
          <p:nvPr/>
        </p:nvSpPr>
        <p:spPr>
          <a:xfrm>
            <a:off x="6598738" y="4646391"/>
            <a:ext cx="3264300" cy="994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700">
                <a:solidFill>
                  <a:srgbClr val="002446"/>
                </a:solidFill>
                <a:latin typeface="Open Sans"/>
                <a:ea typeface="Open Sans"/>
                <a:cs typeface="Open Sans"/>
                <a:sym typeface="Open Sans"/>
              </a:rPr>
              <a:t>La conciergerie offre un service sur mesure adapté aux besoins spécifiques de chaque hôte.</a:t>
            </a:r>
            <a:endParaRPr sz="1600"/>
          </a:p>
        </p:txBody>
      </p:sp>
      <p:sp>
        <p:nvSpPr>
          <p:cNvPr id="178" name="Google Shape;178;p6"/>
          <p:cNvSpPr txBox="1"/>
          <p:nvPr/>
        </p:nvSpPr>
        <p:spPr>
          <a:xfrm>
            <a:off x="1554391" y="7997400"/>
            <a:ext cx="3264300" cy="994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700">
                <a:solidFill>
                  <a:srgbClr val="002446"/>
                </a:solidFill>
                <a:latin typeface="Open Sans"/>
                <a:ea typeface="Open Sans"/>
                <a:cs typeface="Open Sans"/>
                <a:sym typeface="Open Sans"/>
              </a:rPr>
              <a:t>Les voyageurs jouissent d'avantages de service et de privilèges exclusifs.</a:t>
            </a:r>
            <a:endParaRPr sz="1700">
              <a:solidFill>
                <a:srgbClr val="002446"/>
              </a:solidFill>
              <a:latin typeface="Open Sans"/>
              <a:ea typeface="Open Sans"/>
              <a:cs typeface="Open Sans"/>
              <a:sym typeface="Open Sans"/>
            </a:endParaRPr>
          </a:p>
        </p:txBody>
      </p:sp>
      <p:sp>
        <p:nvSpPr>
          <p:cNvPr id="179" name="Google Shape;179;p6"/>
          <p:cNvSpPr txBox="1"/>
          <p:nvPr/>
        </p:nvSpPr>
        <p:spPr>
          <a:xfrm>
            <a:off x="6683859" y="7934325"/>
            <a:ext cx="3264300" cy="1360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700">
                <a:solidFill>
                  <a:srgbClr val="002446"/>
                </a:solidFill>
                <a:latin typeface="Open Sans"/>
                <a:ea typeface="Open Sans"/>
                <a:cs typeface="Open Sans"/>
                <a:sym typeface="Open Sans"/>
              </a:rPr>
              <a:t>En déléguant les tâches du quotidien à une conciergerie, les hôtes peuvent profiter d'une plus grande tranquillité d'esprit.</a:t>
            </a:r>
            <a:endParaRPr sz="1600"/>
          </a:p>
        </p:txBody>
      </p:sp>
      <p:sp>
        <p:nvSpPr>
          <p:cNvPr id="180" name="Google Shape;180;p6"/>
          <p:cNvSpPr txBox="1"/>
          <p:nvPr/>
        </p:nvSpPr>
        <p:spPr>
          <a:xfrm>
            <a:off x="1989937" y="3536036"/>
            <a:ext cx="2290200" cy="7044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Gain de temps précieux</a:t>
            </a:r>
            <a:endParaRPr>
              <a:solidFill>
                <a:srgbClr val="CD950C"/>
              </a:solidFill>
            </a:endParaRPr>
          </a:p>
        </p:txBody>
      </p:sp>
      <p:sp>
        <p:nvSpPr>
          <p:cNvPr id="181" name="Google Shape;181;p6"/>
          <p:cNvSpPr txBox="1"/>
          <p:nvPr/>
        </p:nvSpPr>
        <p:spPr>
          <a:xfrm>
            <a:off x="1643059" y="7008994"/>
            <a:ext cx="2881200" cy="7044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Accès à des services exclusifs</a:t>
            </a:r>
            <a:endParaRPr>
              <a:solidFill>
                <a:srgbClr val="CD950C"/>
              </a:solidFill>
            </a:endParaRPr>
          </a:p>
        </p:txBody>
      </p:sp>
      <p:sp>
        <p:nvSpPr>
          <p:cNvPr id="182" name="Google Shape;182;p6"/>
          <p:cNvSpPr txBox="1"/>
          <p:nvPr/>
        </p:nvSpPr>
        <p:spPr>
          <a:xfrm>
            <a:off x="7169634" y="3536036"/>
            <a:ext cx="2126400" cy="7044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Service personnalisé </a:t>
            </a:r>
            <a:endParaRPr>
              <a:solidFill>
                <a:srgbClr val="CD950C"/>
              </a:solidFill>
            </a:endParaRPr>
          </a:p>
        </p:txBody>
      </p:sp>
      <p:sp>
        <p:nvSpPr>
          <p:cNvPr id="183" name="Google Shape;183;p6"/>
          <p:cNvSpPr txBox="1"/>
          <p:nvPr/>
        </p:nvSpPr>
        <p:spPr>
          <a:xfrm>
            <a:off x="7232521" y="7008994"/>
            <a:ext cx="2063700" cy="704400"/>
          </a:xfrm>
          <a:prstGeom prst="rect">
            <a:avLst/>
          </a:prstGeom>
          <a:noFill/>
          <a:ln>
            <a:noFill/>
          </a:ln>
        </p:spPr>
        <p:txBody>
          <a:bodyPr anchorCtr="0" anchor="t" bIns="0" lIns="0" spcFirstLastPara="1" rIns="0" wrap="square" tIns="0">
            <a:spAutoFit/>
          </a:bodyPr>
          <a:lstStyle/>
          <a:p>
            <a:pPr indent="0" lvl="0" marL="0" marR="0" rtl="0" algn="ctr">
              <a:lnSpc>
                <a:spcPct val="118008"/>
              </a:lnSpc>
              <a:spcBef>
                <a:spcPts val="0"/>
              </a:spcBef>
              <a:spcAft>
                <a:spcPts val="0"/>
              </a:spcAft>
              <a:buNone/>
            </a:pPr>
            <a:r>
              <a:rPr lang="en-US" sz="2099">
                <a:solidFill>
                  <a:srgbClr val="CD950C"/>
                </a:solidFill>
                <a:latin typeface="Vidaloka"/>
                <a:ea typeface="Vidaloka"/>
                <a:cs typeface="Vidaloka"/>
                <a:sym typeface="Vidaloka"/>
              </a:rPr>
              <a:t>Réduction du stress</a:t>
            </a:r>
            <a:endParaRPr>
              <a:solidFill>
                <a:srgbClr val="CD950C"/>
              </a:solidFill>
            </a:endParaRPr>
          </a:p>
        </p:txBody>
      </p:sp>
      <p:pic>
        <p:nvPicPr>
          <p:cNvPr id="184" name="Google Shape;184;p6"/>
          <p:cNvPicPr preferRelativeResize="0"/>
          <p:nvPr/>
        </p:nvPicPr>
        <p:blipFill rotWithShape="1">
          <a:blip r:embed="rId6">
            <a:alphaModFix/>
          </a:blip>
          <a:srcRect b="0" l="0" r="0" t="0"/>
          <a:stretch/>
        </p:blipFill>
        <p:spPr>
          <a:xfrm>
            <a:off x="16535400" y="15832"/>
            <a:ext cx="1752601" cy="1312616"/>
          </a:xfrm>
          <a:prstGeom prst="rect">
            <a:avLst/>
          </a:prstGeom>
          <a:noFill/>
          <a:ln>
            <a:noFill/>
          </a:ln>
        </p:spPr>
      </p:pic>
      <p:pic>
        <p:nvPicPr>
          <p:cNvPr id="185" name="Google Shape;185;p6"/>
          <p:cNvPicPr preferRelativeResize="0"/>
          <p:nvPr/>
        </p:nvPicPr>
        <p:blipFill rotWithShape="1">
          <a:blip r:embed="rId7">
            <a:alphaModFix/>
          </a:blip>
          <a:srcRect b="0" l="0" r="0" t="0"/>
          <a:stretch/>
        </p:blipFill>
        <p:spPr>
          <a:xfrm>
            <a:off x="13335000" y="4558688"/>
            <a:ext cx="3429000" cy="1194412"/>
          </a:xfrm>
          <a:prstGeom prst="rect">
            <a:avLst/>
          </a:prstGeom>
          <a:noFill/>
          <a:ln cap="sq" cmpd="thickThin" w="228600">
            <a:solidFill>
              <a:srgbClr val="000000"/>
            </a:solidFill>
            <a:prstDash val="solid"/>
            <a:miter lim="800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7"/>
          <p:cNvGrpSpPr/>
          <p:nvPr/>
        </p:nvGrpSpPr>
        <p:grpSpPr>
          <a:xfrm>
            <a:off x="0" y="-144661"/>
            <a:ext cx="6768300" cy="1457277"/>
            <a:chOff x="0" y="-38100"/>
            <a:chExt cx="1782597" cy="383810"/>
          </a:xfrm>
        </p:grpSpPr>
        <p:sp>
          <p:nvSpPr>
            <p:cNvPr id="191" name="Google Shape;191;p7"/>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192" name="Google Shape;192;p7"/>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7"/>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cxnSp>
        <p:nvCxnSpPr>
          <p:cNvPr id="194" name="Google Shape;194;p7"/>
          <p:cNvCxnSpPr/>
          <p:nvPr/>
        </p:nvCxnSpPr>
        <p:spPr>
          <a:xfrm>
            <a:off x="-53500" y="3000975"/>
            <a:ext cx="10150500" cy="0"/>
          </a:xfrm>
          <a:prstGeom prst="straightConnector1">
            <a:avLst/>
          </a:prstGeom>
          <a:noFill/>
          <a:ln cap="flat" cmpd="sng" w="28575">
            <a:solidFill>
              <a:srgbClr val="002446"/>
            </a:solidFill>
            <a:prstDash val="solid"/>
            <a:round/>
            <a:headEnd len="sm" w="sm" type="none"/>
            <a:tailEnd len="sm" w="sm" type="none"/>
          </a:ln>
        </p:spPr>
      </p:cxnSp>
      <p:cxnSp>
        <p:nvCxnSpPr>
          <p:cNvPr id="195" name="Google Shape;195;p7"/>
          <p:cNvCxnSpPr/>
          <p:nvPr/>
        </p:nvCxnSpPr>
        <p:spPr>
          <a:xfrm>
            <a:off x="-32100" y="3000975"/>
            <a:ext cx="10129200" cy="0"/>
          </a:xfrm>
          <a:prstGeom prst="straightConnector1">
            <a:avLst/>
          </a:prstGeom>
          <a:noFill/>
          <a:ln cap="flat" cmpd="sng" w="28575">
            <a:solidFill>
              <a:srgbClr val="002446"/>
            </a:solidFill>
            <a:prstDash val="solid"/>
            <a:round/>
            <a:headEnd len="sm" w="sm" type="none"/>
            <a:tailEnd len="sm" w="sm" type="none"/>
          </a:ln>
        </p:spPr>
      </p:cxnSp>
      <p:sp>
        <p:nvSpPr>
          <p:cNvPr id="196" name="Google Shape;196;p7"/>
          <p:cNvSpPr/>
          <p:nvPr/>
        </p:nvSpPr>
        <p:spPr>
          <a:xfrm>
            <a:off x="1819517" y="7539501"/>
            <a:ext cx="2247392" cy="224739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b="0" l="-25045" r="-25045" t="0"/>
            </a:stretch>
          </a:blipFill>
          <a:ln cap="sq" cmpd="sng" w="9525">
            <a:solidFill>
              <a:srgbClr val="00244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7"/>
          <p:cNvSpPr/>
          <p:nvPr/>
        </p:nvSpPr>
        <p:spPr>
          <a:xfrm>
            <a:off x="10242693" y="7539501"/>
            <a:ext cx="2247392" cy="224739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12500" l="0" r="0" t="-12500"/>
            </a:stretch>
          </a:blipFill>
          <a:ln cap="sq" cmpd="sng" w="9525">
            <a:solidFill>
              <a:srgbClr val="00244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13817872" y="6933825"/>
            <a:ext cx="3441428" cy="3291256"/>
          </a:xfrm>
          <a:custGeom>
            <a:rect b="b" l="l" r="r" t="t"/>
            <a:pathLst>
              <a:path extrusionOk="0" h="3291256" w="3441428">
                <a:moveTo>
                  <a:pt x="0" y="0"/>
                </a:moveTo>
                <a:lnTo>
                  <a:pt x="3441428" y="0"/>
                </a:lnTo>
                <a:lnTo>
                  <a:pt x="3441428" y="3291257"/>
                </a:lnTo>
                <a:lnTo>
                  <a:pt x="0" y="3291257"/>
                </a:lnTo>
                <a:lnTo>
                  <a:pt x="0" y="0"/>
                </a:lnTo>
                <a:close/>
              </a:path>
            </a:pathLst>
          </a:custGeom>
          <a:blipFill rotWithShape="1">
            <a:blip r:embed="rId5">
              <a:alphaModFix/>
            </a:blip>
            <a:stretch>
              <a:fillRect b="0" l="0" r="0" t="0"/>
            </a:stretch>
          </a:blipFill>
          <a:ln>
            <a:noFill/>
          </a:ln>
        </p:spPr>
      </p:sp>
      <p:sp>
        <p:nvSpPr>
          <p:cNvPr id="199" name="Google Shape;199;p7"/>
          <p:cNvSpPr txBox="1"/>
          <p:nvPr/>
        </p:nvSpPr>
        <p:spPr>
          <a:xfrm>
            <a:off x="1219200" y="2239873"/>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5.</a:t>
            </a:r>
            <a:endParaRPr/>
          </a:p>
        </p:txBody>
      </p:sp>
      <p:sp>
        <p:nvSpPr>
          <p:cNvPr id="200" name="Google Shape;200;p7"/>
          <p:cNvSpPr txBox="1"/>
          <p:nvPr/>
        </p:nvSpPr>
        <p:spPr>
          <a:xfrm>
            <a:off x="1834954" y="2244826"/>
            <a:ext cx="710889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Témoignages de clients satisfaits</a:t>
            </a:r>
            <a:endParaRPr/>
          </a:p>
        </p:txBody>
      </p:sp>
      <p:sp>
        <p:nvSpPr>
          <p:cNvPr id="201" name="Google Shape;201;p7"/>
          <p:cNvSpPr txBox="1"/>
          <p:nvPr/>
        </p:nvSpPr>
        <p:spPr>
          <a:xfrm>
            <a:off x="1447800" y="4564962"/>
            <a:ext cx="2991493" cy="229011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US" sz="1400">
                <a:solidFill>
                  <a:srgbClr val="002446"/>
                </a:solidFill>
                <a:latin typeface="Open Sans"/>
                <a:ea typeface="Open Sans"/>
                <a:cs typeface="Open Sans"/>
                <a:sym typeface="Open Sans"/>
              </a:rPr>
              <a:t>Faire confiance à Benzami Partners a été la meilleure décision pour la gestion de ma villa à Bouznika. Leur stratégie de prix est d'une efficacité redoutable, et le niveau de maintenance de mon bien est irréprochable. L'équipe est d'un professionnalisme rare. </a:t>
            </a:r>
            <a:endParaRPr/>
          </a:p>
          <a:p>
            <a:pPr indent="0" lvl="0" marL="0" marR="0" rtl="0" algn="just">
              <a:lnSpc>
                <a:spcPct val="140000"/>
              </a:lnSpc>
              <a:spcBef>
                <a:spcPts val="0"/>
              </a:spcBef>
              <a:spcAft>
                <a:spcPts val="0"/>
              </a:spcAft>
              <a:buNone/>
            </a:pPr>
            <a:r>
              <a:rPr lang="en-US" sz="1400">
                <a:solidFill>
                  <a:srgbClr val="002446"/>
                </a:solidFill>
                <a:latin typeface="Open Sans"/>
                <a:ea typeface="Open Sans"/>
                <a:cs typeface="Open Sans"/>
                <a:sym typeface="Open Sans"/>
              </a:rPr>
              <a:t>Je recommande vivement </a:t>
            </a:r>
            <a:endParaRPr sz="1400">
              <a:solidFill>
                <a:srgbClr val="002446"/>
              </a:solidFill>
              <a:latin typeface="Open Sans"/>
              <a:ea typeface="Open Sans"/>
              <a:cs typeface="Open Sans"/>
              <a:sym typeface="Open Sans"/>
            </a:endParaRPr>
          </a:p>
        </p:txBody>
      </p:sp>
      <p:sp>
        <p:nvSpPr>
          <p:cNvPr id="202" name="Google Shape;202;p7"/>
          <p:cNvSpPr txBox="1"/>
          <p:nvPr/>
        </p:nvSpPr>
        <p:spPr>
          <a:xfrm>
            <a:off x="5661384" y="4564962"/>
            <a:ext cx="2991600" cy="26289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Font typeface="Arial"/>
              <a:buNone/>
            </a:pPr>
            <a:r>
              <a:rPr lang="en-US">
                <a:solidFill>
                  <a:srgbClr val="002446"/>
                </a:solidFill>
                <a:latin typeface="Open Sans"/>
                <a:ea typeface="Open Sans"/>
                <a:cs typeface="Open Sans"/>
                <a:sym typeface="Open Sans"/>
              </a:rPr>
              <a:t>"Benzami Partners a transformé la gestion de ma propriété. Leur expertise en marketing et leur sens du détail en matière d'entretien ont dépassé toutes mes attentes. Grâce à eux, les revenus locatifs de mon appartement à Rabat ont augmenté de manière significative tout en conservant son état impeccable.</a:t>
            </a:r>
            <a:endParaRPr>
              <a:solidFill>
                <a:srgbClr val="002446"/>
              </a:solidFill>
              <a:latin typeface="Open Sans"/>
              <a:ea typeface="Open Sans"/>
              <a:cs typeface="Open Sans"/>
              <a:sym typeface="Open Sans"/>
            </a:endParaRPr>
          </a:p>
        </p:txBody>
      </p:sp>
      <p:sp>
        <p:nvSpPr>
          <p:cNvPr id="203" name="Google Shape;203;p7"/>
          <p:cNvSpPr txBox="1"/>
          <p:nvPr/>
        </p:nvSpPr>
        <p:spPr>
          <a:xfrm>
            <a:off x="9873891" y="4551724"/>
            <a:ext cx="2991493" cy="254704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US" sz="1400">
                <a:solidFill>
                  <a:srgbClr val="002446"/>
                </a:solidFill>
                <a:latin typeface="Open Sans"/>
                <a:ea typeface="Open Sans"/>
                <a:cs typeface="Open Sans"/>
                <a:sym typeface="Open Sans"/>
              </a:rPr>
              <a:t>Grâce à Benzami Partners, j'ai pu optimiser mes revenus locatifs sans aucune contrainte. Le pack Sérénité Absolue est un investissement judicieux : la prise en charge complète, y compris la gestion des dédommagements et des avis négatifs, me permet d'être totalement serein. Un service d'excellence à Rabat.</a:t>
            </a:r>
            <a:endParaRPr sz="1400">
              <a:solidFill>
                <a:srgbClr val="002446"/>
              </a:solidFill>
              <a:latin typeface="Open Sans"/>
              <a:ea typeface="Open Sans"/>
              <a:cs typeface="Open Sans"/>
              <a:sym typeface="Open Sans"/>
            </a:endParaRPr>
          </a:p>
        </p:txBody>
      </p:sp>
      <p:sp>
        <p:nvSpPr>
          <p:cNvPr id="204" name="Google Shape;204;p7"/>
          <p:cNvSpPr txBox="1"/>
          <p:nvPr/>
        </p:nvSpPr>
        <p:spPr>
          <a:xfrm>
            <a:off x="13776005" y="4564962"/>
            <a:ext cx="3264244" cy="495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400">
                <a:solidFill>
                  <a:srgbClr val="002446"/>
                </a:solidFill>
                <a:latin typeface="Open Sans"/>
                <a:ea typeface="Open Sans"/>
                <a:cs typeface="Open Sans"/>
                <a:sym typeface="Open Sans"/>
              </a:rPr>
              <a:t>Et si vous nous recommandez a votre toure</a:t>
            </a:r>
            <a:endParaRPr sz="1400">
              <a:solidFill>
                <a:srgbClr val="002446"/>
              </a:solidFill>
              <a:latin typeface="Open Sans"/>
              <a:ea typeface="Open Sans"/>
              <a:cs typeface="Open Sans"/>
              <a:sym typeface="Open Sans"/>
            </a:endParaRPr>
          </a:p>
        </p:txBody>
      </p:sp>
      <p:sp>
        <p:nvSpPr>
          <p:cNvPr id="205" name="Google Shape;205;p7"/>
          <p:cNvSpPr txBox="1"/>
          <p:nvPr/>
        </p:nvSpPr>
        <p:spPr>
          <a:xfrm>
            <a:off x="1538781" y="3978573"/>
            <a:ext cx="2881204" cy="310012"/>
          </a:xfrm>
          <a:prstGeom prst="rect">
            <a:avLst/>
          </a:prstGeom>
          <a:noFill/>
          <a:ln>
            <a:noFill/>
          </a:ln>
        </p:spPr>
        <p:txBody>
          <a:bodyPr anchorCtr="0" anchor="t" bIns="0" lIns="0" spcFirstLastPara="1" rIns="0" wrap="square" tIns="0">
            <a:spAutoFit/>
          </a:bodyPr>
          <a:lstStyle/>
          <a:p>
            <a:pPr indent="0" lvl="0" marL="0" marR="0" rtl="0" algn="ctr">
              <a:lnSpc>
                <a:spcPct val="117982"/>
              </a:lnSpc>
              <a:spcBef>
                <a:spcPts val="0"/>
              </a:spcBef>
              <a:spcAft>
                <a:spcPts val="0"/>
              </a:spcAft>
              <a:buNone/>
            </a:pPr>
            <a:r>
              <a:rPr lang="en-US" sz="2052">
                <a:solidFill>
                  <a:srgbClr val="002446"/>
                </a:solidFill>
                <a:latin typeface="Vidaloka"/>
                <a:ea typeface="Vidaloka"/>
                <a:cs typeface="Vidaloka"/>
                <a:sym typeface="Vidaloka"/>
              </a:rPr>
              <a:t>Mr. Omar B.</a:t>
            </a:r>
            <a:endParaRPr/>
          </a:p>
        </p:txBody>
      </p:sp>
      <p:sp>
        <p:nvSpPr>
          <p:cNvPr id="206" name="Google Shape;206;p7"/>
          <p:cNvSpPr txBox="1"/>
          <p:nvPr/>
        </p:nvSpPr>
        <p:spPr>
          <a:xfrm>
            <a:off x="5412914" y="3989012"/>
            <a:ext cx="3488432" cy="310012"/>
          </a:xfrm>
          <a:prstGeom prst="rect">
            <a:avLst/>
          </a:prstGeom>
          <a:noFill/>
          <a:ln>
            <a:noFill/>
          </a:ln>
        </p:spPr>
        <p:txBody>
          <a:bodyPr anchorCtr="0" anchor="t" bIns="0" lIns="0" spcFirstLastPara="1" rIns="0" wrap="square" tIns="0">
            <a:spAutoFit/>
          </a:bodyPr>
          <a:lstStyle/>
          <a:p>
            <a:pPr indent="0" lvl="0" marL="0" marR="0" rtl="0" algn="ctr">
              <a:lnSpc>
                <a:spcPct val="117982"/>
              </a:lnSpc>
              <a:spcBef>
                <a:spcPts val="0"/>
              </a:spcBef>
              <a:spcAft>
                <a:spcPts val="0"/>
              </a:spcAft>
              <a:buNone/>
            </a:pPr>
            <a:r>
              <a:rPr lang="en-US" sz="2052">
                <a:solidFill>
                  <a:srgbClr val="002446"/>
                </a:solidFill>
                <a:latin typeface="Vidaloka"/>
                <a:ea typeface="Vidaloka"/>
                <a:cs typeface="Vidaloka"/>
                <a:sym typeface="Vidaloka"/>
              </a:rPr>
              <a:t>Mme. Fatema zahra El.</a:t>
            </a:r>
            <a:endParaRPr/>
          </a:p>
        </p:txBody>
      </p:sp>
      <p:sp>
        <p:nvSpPr>
          <p:cNvPr id="207" name="Google Shape;207;p7"/>
          <p:cNvSpPr txBox="1"/>
          <p:nvPr/>
        </p:nvSpPr>
        <p:spPr>
          <a:xfrm>
            <a:off x="9759062" y="3975774"/>
            <a:ext cx="3215320" cy="310012"/>
          </a:xfrm>
          <a:prstGeom prst="rect">
            <a:avLst/>
          </a:prstGeom>
          <a:noFill/>
          <a:ln>
            <a:noFill/>
          </a:ln>
        </p:spPr>
        <p:txBody>
          <a:bodyPr anchorCtr="0" anchor="t" bIns="0" lIns="0" spcFirstLastPara="1" rIns="0" wrap="square" tIns="0">
            <a:spAutoFit/>
          </a:bodyPr>
          <a:lstStyle/>
          <a:p>
            <a:pPr indent="0" lvl="0" marL="0" marR="0" rtl="0" algn="ctr">
              <a:lnSpc>
                <a:spcPct val="117982"/>
              </a:lnSpc>
              <a:spcBef>
                <a:spcPts val="0"/>
              </a:spcBef>
              <a:spcAft>
                <a:spcPts val="0"/>
              </a:spcAft>
              <a:buNone/>
            </a:pPr>
            <a:r>
              <a:rPr lang="en-US" sz="2052">
                <a:solidFill>
                  <a:srgbClr val="002446"/>
                </a:solidFill>
                <a:latin typeface="Vidaloka"/>
                <a:ea typeface="Vidaloka"/>
                <a:cs typeface="Vidaloka"/>
                <a:sym typeface="Vidaloka"/>
              </a:rPr>
              <a:t>Mr Youssef A.</a:t>
            </a:r>
            <a:endParaRPr/>
          </a:p>
        </p:txBody>
      </p:sp>
      <p:sp>
        <p:nvSpPr>
          <p:cNvPr id="208" name="Google Shape;208;p7"/>
          <p:cNvSpPr txBox="1"/>
          <p:nvPr/>
        </p:nvSpPr>
        <p:spPr>
          <a:xfrm>
            <a:off x="13766785" y="3948715"/>
            <a:ext cx="3133707" cy="310012"/>
          </a:xfrm>
          <a:prstGeom prst="rect">
            <a:avLst/>
          </a:prstGeom>
          <a:noFill/>
          <a:ln>
            <a:noFill/>
          </a:ln>
        </p:spPr>
        <p:txBody>
          <a:bodyPr anchorCtr="0" anchor="t" bIns="0" lIns="0" spcFirstLastPara="1" rIns="0" wrap="square" tIns="0">
            <a:spAutoFit/>
          </a:bodyPr>
          <a:lstStyle/>
          <a:p>
            <a:pPr indent="0" lvl="0" marL="0" marR="0" rtl="0" algn="ctr">
              <a:lnSpc>
                <a:spcPct val="117982"/>
              </a:lnSpc>
              <a:spcBef>
                <a:spcPts val="0"/>
              </a:spcBef>
              <a:spcAft>
                <a:spcPts val="0"/>
              </a:spcAft>
              <a:buNone/>
            </a:pPr>
            <a:r>
              <a:rPr lang="en-US" sz="2052">
                <a:solidFill>
                  <a:srgbClr val="002446"/>
                </a:solidFill>
                <a:latin typeface="Vidaloka"/>
                <a:ea typeface="Vidaloka"/>
                <a:cs typeface="Vidaloka"/>
                <a:sym typeface="Vidaloka"/>
              </a:rPr>
              <a:t>Votre future commentaire ?</a:t>
            </a:r>
            <a:endParaRPr/>
          </a:p>
        </p:txBody>
      </p:sp>
      <p:pic>
        <p:nvPicPr>
          <p:cNvPr id="209" name="Google Shape;209;p7"/>
          <p:cNvPicPr preferRelativeResize="0"/>
          <p:nvPr/>
        </p:nvPicPr>
        <p:blipFill rotWithShape="1">
          <a:blip r:embed="rId6">
            <a:alphaModFix/>
          </a:blip>
          <a:srcRect b="0" l="0" r="0" t="0"/>
          <a:stretch/>
        </p:blipFill>
        <p:spPr>
          <a:xfrm>
            <a:off x="16535400" y="15832"/>
            <a:ext cx="1752601" cy="1312616"/>
          </a:xfrm>
          <a:prstGeom prst="rect">
            <a:avLst/>
          </a:prstGeom>
          <a:noFill/>
          <a:ln>
            <a:noFill/>
          </a:ln>
        </p:spPr>
      </p:pic>
      <p:pic>
        <p:nvPicPr>
          <p:cNvPr id="210" name="Google Shape;210;p7"/>
          <p:cNvPicPr preferRelativeResize="0"/>
          <p:nvPr/>
        </p:nvPicPr>
        <p:blipFill>
          <a:blip r:embed="rId7">
            <a:alphaModFix/>
          </a:blip>
          <a:stretch>
            <a:fillRect/>
          </a:stretch>
        </p:blipFill>
        <p:spPr>
          <a:xfrm>
            <a:off x="5975989" y="7459764"/>
            <a:ext cx="2362376" cy="2362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8"/>
          <p:cNvGrpSpPr/>
          <p:nvPr/>
        </p:nvGrpSpPr>
        <p:grpSpPr>
          <a:xfrm>
            <a:off x="0" y="-144661"/>
            <a:ext cx="6768300" cy="1457277"/>
            <a:chOff x="0" y="-38100"/>
            <a:chExt cx="1782597" cy="383810"/>
          </a:xfrm>
        </p:grpSpPr>
        <p:sp>
          <p:nvSpPr>
            <p:cNvPr id="216" name="Google Shape;216;p8"/>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217" name="Google Shape;217;p8"/>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8" name="Google Shape;218;p8"/>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cxnSp>
        <p:nvCxnSpPr>
          <p:cNvPr id="219" name="Google Shape;219;p8"/>
          <p:cNvCxnSpPr/>
          <p:nvPr/>
        </p:nvCxnSpPr>
        <p:spPr>
          <a:xfrm>
            <a:off x="-6112958" y="2247003"/>
            <a:ext cx="19031424" cy="3111"/>
          </a:xfrm>
          <a:prstGeom prst="straightConnector1">
            <a:avLst/>
          </a:prstGeom>
          <a:noFill/>
          <a:ln cap="flat" cmpd="sng" w="28575">
            <a:solidFill>
              <a:srgbClr val="002446"/>
            </a:solidFill>
            <a:prstDash val="solid"/>
            <a:round/>
            <a:headEnd len="sm" w="sm" type="none"/>
            <a:tailEnd len="sm" w="sm" type="none"/>
          </a:ln>
        </p:spPr>
      </p:cxnSp>
      <p:sp>
        <p:nvSpPr>
          <p:cNvPr id="220" name="Google Shape;220;p8"/>
          <p:cNvSpPr txBox="1"/>
          <p:nvPr/>
        </p:nvSpPr>
        <p:spPr>
          <a:xfrm>
            <a:off x="1219200" y="1485900"/>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6.</a:t>
            </a:r>
            <a:endParaRPr/>
          </a:p>
        </p:txBody>
      </p:sp>
      <p:sp>
        <p:nvSpPr>
          <p:cNvPr id="221" name="Google Shape;221;p8"/>
          <p:cNvSpPr txBox="1"/>
          <p:nvPr/>
        </p:nvSpPr>
        <p:spPr>
          <a:xfrm>
            <a:off x="1834954" y="1490853"/>
            <a:ext cx="710889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Tarification et modalités</a:t>
            </a:r>
            <a:endParaRPr/>
          </a:p>
        </p:txBody>
      </p:sp>
      <p:sp>
        <p:nvSpPr>
          <p:cNvPr id="222" name="Google Shape;222;p8"/>
          <p:cNvSpPr/>
          <p:nvPr/>
        </p:nvSpPr>
        <p:spPr>
          <a:xfrm>
            <a:off x="13528230" y="4610100"/>
            <a:ext cx="4239965" cy="2621069"/>
          </a:xfrm>
          <a:custGeom>
            <a:rect b="b" l="l" r="r" t="t"/>
            <a:pathLst>
              <a:path extrusionOk="0" h="2621069" w="4239965">
                <a:moveTo>
                  <a:pt x="0" y="0"/>
                </a:moveTo>
                <a:lnTo>
                  <a:pt x="4239964" y="0"/>
                </a:lnTo>
                <a:lnTo>
                  <a:pt x="4239964" y="2621069"/>
                </a:lnTo>
                <a:lnTo>
                  <a:pt x="0" y="2621069"/>
                </a:lnTo>
                <a:lnTo>
                  <a:pt x="0" y="0"/>
                </a:lnTo>
                <a:close/>
              </a:path>
            </a:pathLst>
          </a:custGeom>
          <a:blipFill rotWithShape="1">
            <a:blip r:embed="rId3">
              <a:alphaModFix/>
            </a:blip>
            <a:stretch>
              <a:fillRect b="0" l="0" r="0" t="0"/>
            </a:stretch>
          </a:blipFill>
          <a:ln>
            <a:noFill/>
          </a:ln>
        </p:spPr>
      </p:sp>
      <p:pic>
        <p:nvPicPr>
          <p:cNvPr id="223" name="Google Shape;223;p8"/>
          <p:cNvPicPr preferRelativeResize="0"/>
          <p:nvPr/>
        </p:nvPicPr>
        <p:blipFill rotWithShape="1">
          <a:blip r:embed="rId4">
            <a:alphaModFix/>
          </a:blip>
          <a:srcRect b="0" l="0" r="0" t="0"/>
          <a:stretch/>
        </p:blipFill>
        <p:spPr>
          <a:xfrm>
            <a:off x="16535400" y="15832"/>
            <a:ext cx="1752601" cy="1312616"/>
          </a:xfrm>
          <a:prstGeom prst="rect">
            <a:avLst/>
          </a:prstGeom>
          <a:noFill/>
          <a:ln>
            <a:noFill/>
          </a:ln>
        </p:spPr>
      </p:pic>
      <p:pic>
        <p:nvPicPr>
          <p:cNvPr id="224" name="Google Shape;224;p8"/>
          <p:cNvPicPr preferRelativeResize="0"/>
          <p:nvPr/>
        </p:nvPicPr>
        <p:blipFill rotWithShape="1">
          <a:blip r:embed="rId5">
            <a:alphaModFix/>
          </a:blip>
          <a:srcRect b="0" l="0" r="0" t="0"/>
          <a:stretch/>
        </p:blipFill>
        <p:spPr>
          <a:xfrm>
            <a:off x="310474" y="2407275"/>
            <a:ext cx="12607992" cy="7821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cxnSp>
        <p:nvCxnSpPr>
          <p:cNvPr id="229" name="Google Shape;229;p9"/>
          <p:cNvCxnSpPr/>
          <p:nvPr/>
        </p:nvCxnSpPr>
        <p:spPr>
          <a:xfrm>
            <a:off x="1219200" y="6591300"/>
            <a:ext cx="9133125" cy="0"/>
          </a:xfrm>
          <a:prstGeom prst="straightConnector1">
            <a:avLst/>
          </a:prstGeom>
          <a:noFill/>
          <a:ln cap="flat" cmpd="sng" w="28575">
            <a:solidFill>
              <a:srgbClr val="002446"/>
            </a:solidFill>
            <a:prstDash val="solid"/>
            <a:round/>
            <a:headEnd len="sm" w="sm" type="none"/>
            <a:tailEnd len="sm" w="sm" type="none"/>
          </a:ln>
        </p:spPr>
      </p:cxnSp>
      <p:sp>
        <p:nvSpPr>
          <p:cNvPr id="230" name="Google Shape;230;p9"/>
          <p:cNvSpPr txBox="1"/>
          <p:nvPr/>
        </p:nvSpPr>
        <p:spPr>
          <a:xfrm>
            <a:off x="1209675" y="3603292"/>
            <a:ext cx="9279087" cy="271228"/>
          </a:xfrm>
          <a:prstGeom prst="rect">
            <a:avLst/>
          </a:prstGeom>
          <a:noFill/>
          <a:ln>
            <a:noFill/>
          </a:ln>
        </p:spPr>
        <p:txBody>
          <a:bodyPr anchorCtr="0" anchor="t" bIns="0" lIns="0" spcFirstLastPara="1" rIns="0" wrap="square" tIns="0">
            <a:spAutoFit/>
          </a:bodyPr>
          <a:lstStyle/>
          <a:p>
            <a:pPr indent="0" lvl="0" marL="0" marR="0" rtl="0" algn="l">
              <a:lnSpc>
                <a:spcPct val="124444"/>
              </a:lnSpc>
              <a:spcBef>
                <a:spcPts val="0"/>
              </a:spcBef>
              <a:spcAft>
                <a:spcPts val="0"/>
              </a:spcAft>
              <a:buNone/>
            </a:pPr>
            <a:r>
              <a:rPr b="1" lang="en-US" sz="1800">
                <a:solidFill>
                  <a:srgbClr val="002446"/>
                </a:solidFill>
                <a:latin typeface="Open Sans"/>
                <a:ea typeface="Open Sans"/>
                <a:cs typeface="Open Sans"/>
                <a:sym typeface="Open Sans"/>
              </a:rPr>
              <a:t>Une Approche "Data-Driven" (Pilotée par la donnée)</a:t>
            </a:r>
            <a:endParaRPr/>
          </a:p>
        </p:txBody>
      </p:sp>
      <p:sp>
        <p:nvSpPr>
          <p:cNvPr id="231" name="Google Shape;231;p9"/>
          <p:cNvSpPr txBox="1"/>
          <p:nvPr/>
        </p:nvSpPr>
        <p:spPr>
          <a:xfrm>
            <a:off x="1209675" y="7117750"/>
            <a:ext cx="9142650" cy="198810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600">
                <a:solidFill>
                  <a:srgbClr val="002446"/>
                </a:solidFill>
                <a:latin typeface="Open Sans"/>
                <a:ea typeface="Open Sans"/>
                <a:cs typeface="Open Sans"/>
                <a:sym typeface="Open Sans"/>
              </a:rPr>
              <a:t>Saisonnalité :</a:t>
            </a:r>
            <a:r>
              <a:rPr lang="en-US" sz="1600">
                <a:solidFill>
                  <a:srgbClr val="002446"/>
                </a:solidFill>
                <a:latin typeface="Open Sans"/>
                <a:ea typeface="Open Sans"/>
                <a:cs typeface="Open Sans"/>
                <a:sym typeface="Open Sans"/>
              </a:rPr>
              <a:t> "Sur votre secteur, la haute saison s'étend de </a:t>
            </a:r>
            <a:r>
              <a:rPr lang="en-US" sz="1600">
                <a:solidFill>
                  <a:srgbClr val="002446"/>
                </a:solidFill>
                <a:highlight>
                  <a:srgbClr val="FFFF00"/>
                </a:highlight>
                <a:latin typeface="Open Sans"/>
                <a:ea typeface="Open Sans"/>
                <a:cs typeface="Open Sans"/>
                <a:sym typeface="Open Sans"/>
              </a:rPr>
              <a:t>[Mois] à [Mois], </a:t>
            </a:r>
            <a:r>
              <a:rPr lang="en-US" sz="1600">
                <a:solidFill>
                  <a:srgbClr val="002446"/>
                </a:solidFill>
                <a:latin typeface="Open Sans"/>
                <a:ea typeface="Open Sans"/>
                <a:cs typeface="Open Sans"/>
                <a:sym typeface="Open Sans"/>
              </a:rPr>
              <a:t>avec des pics durant </a:t>
            </a:r>
            <a:r>
              <a:rPr lang="en-US" sz="1600">
                <a:solidFill>
                  <a:srgbClr val="002446"/>
                </a:solidFill>
                <a:highlight>
                  <a:srgbClr val="FFFF00"/>
                </a:highlight>
                <a:latin typeface="Open Sans"/>
                <a:ea typeface="Open Sans"/>
                <a:cs typeface="Open Sans"/>
                <a:sym typeface="Open Sans"/>
              </a:rPr>
              <a:t>[Événements/Festivals]."</a:t>
            </a:r>
            <a:endParaRPr/>
          </a:p>
          <a:p>
            <a:pPr indent="0" lvl="0" marL="0" marR="0" rtl="0" algn="l">
              <a:spcBef>
                <a:spcPts val="0"/>
              </a:spcBef>
              <a:spcAft>
                <a:spcPts val="0"/>
              </a:spcAft>
              <a:buNone/>
            </a:pPr>
            <a:r>
              <a:rPr b="1" lang="en-US" sz="1600">
                <a:solidFill>
                  <a:srgbClr val="002446"/>
                </a:solidFill>
                <a:latin typeface="Open Sans"/>
                <a:ea typeface="Open Sans"/>
                <a:cs typeface="Open Sans"/>
                <a:sym typeface="Open Sans"/>
              </a:rPr>
              <a:t>La Concurrence :</a:t>
            </a:r>
            <a:r>
              <a:rPr lang="en-US" sz="1600">
                <a:solidFill>
                  <a:srgbClr val="002446"/>
                </a:solidFill>
                <a:latin typeface="Open Sans"/>
                <a:ea typeface="Open Sans"/>
                <a:cs typeface="Open Sans"/>
                <a:sym typeface="Open Sans"/>
              </a:rPr>
              <a:t> "Il y a actuellement </a:t>
            </a:r>
            <a:r>
              <a:rPr lang="en-US" sz="1600">
                <a:solidFill>
                  <a:srgbClr val="002446"/>
                </a:solidFill>
                <a:highlight>
                  <a:srgbClr val="FFFF00"/>
                </a:highlight>
                <a:latin typeface="Open Sans"/>
                <a:ea typeface="Open Sans"/>
                <a:cs typeface="Open Sans"/>
                <a:sym typeface="Open Sans"/>
              </a:rPr>
              <a:t>[Nombre] </a:t>
            </a:r>
            <a:r>
              <a:rPr lang="en-US" sz="1600">
                <a:solidFill>
                  <a:srgbClr val="002446"/>
                </a:solidFill>
                <a:latin typeface="Open Sans"/>
                <a:ea typeface="Open Sans"/>
                <a:cs typeface="Open Sans"/>
                <a:sym typeface="Open Sans"/>
              </a:rPr>
              <a:t>biens similaires actifs. Leur taux de remplissage moyen est de</a:t>
            </a:r>
            <a:r>
              <a:rPr lang="en-US" sz="1600">
                <a:solidFill>
                  <a:srgbClr val="002446"/>
                </a:solidFill>
                <a:highlight>
                  <a:srgbClr val="FFFF00"/>
                </a:highlight>
                <a:latin typeface="Open Sans"/>
                <a:ea typeface="Open Sans"/>
                <a:cs typeface="Open Sans"/>
                <a:sym typeface="Open Sans"/>
              </a:rPr>
              <a:t> [X]</a:t>
            </a:r>
            <a:r>
              <a:rPr lang="en-US" sz="1600">
                <a:solidFill>
                  <a:srgbClr val="002446"/>
                </a:solidFill>
                <a:latin typeface="Open Sans"/>
                <a:ea typeface="Open Sans"/>
                <a:cs typeface="Open Sans"/>
                <a:sym typeface="Open Sans"/>
              </a:rPr>
              <a:t>%."</a:t>
            </a:r>
            <a:endParaRPr/>
          </a:p>
          <a:p>
            <a:pPr indent="0" lvl="0" marL="0" marR="0" rtl="0" algn="l">
              <a:spcBef>
                <a:spcPts val="0"/>
              </a:spcBef>
              <a:spcAft>
                <a:spcPts val="0"/>
              </a:spcAft>
              <a:buNone/>
            </a:pPr>
            <a:r>
              <a:rPr b="1" lang="en-US" sz="1600">
                <a:solidFill>
                  <a:srgbClr val="002446"/>
                </a:solidFill>
                <a:latin typeface="Open Sans"/>
                <a:ea typeface="Open Sans"/>
                <a:cs typeface="Open Sans"/>
                <a:sym typeface="Open Sans"/>
              </a:rPr>
              <a:t>Votre Opportunité :</a:t>
            </a:r>
            <a:r>
              <a:rPr lang="en-US" sz="1600">
                <a:solidFill>
                  <a:srgbClr val="002446"/>
                </a:solidFill>
                <a:latin typeface="Open Sans"/>
                <a:ea typeface="Open Sans"/>
                <a:cs typeface="Open Sans"/>
                <a:sym typeface="Open Sans"/>
              </a:rPr>
              <a:t> "Votre bien se distingue par </a:t>
            </a:r>
            <a:r>
              <a:rPr lang="en-US" sz="1600">
                <a:solidFill>
                  <a:srgbClr val="002446"/>
                </a:solidFill>
                <a:highlight>
                  <a:srgbClr val="FFFF00"/>
                </a:highlight>
                <a:latin typeface="Open Sans"/>
                <a:ea typeface="Open Sans"/>
                <a:cs typeface="Open Sans"/>
                <a:sym typeface="Open Sans"/>
              </a:rPr>
              <a:t>[Atout spécifique : Vue/Déco/Emplacement]</a:t>
            </a:r>
            <a:r>
              <a:rPr lang="en-US" sz="1600">
                <a:solidFill>
                  <a:srgbClr val="002446"/>
                </a:solidFill>
                <a:latin typeface="Open Sans"/>
                <a:ea typeface="Open Sans"/>
                <a:cs typeface="Open Sans"/>
                <a:sym typeface="Open Sans"/>
              </a:rPr>
              <a:t>. En appliquant nos standards, nous visons un positionnement prix </a:t>
            </a:r>
            <a:r>
              <a:rPr lang="en-US" sz="1600">
                <a:solidFill>
                  <a:srgbClr val="002446"/>
                </a:solidFill>
                <a:highlight>
                  <a:srgbClr val="FFFF00"/>
                </a:highlight>
                <a:latin typeface="Open Sans"/>
                <a:ea typeface="Open Sans"/>
                <a:cs typeface="Open Sans"/>
                <a:sym typeface="Open Sans"/>
              </a:rPr>
              <a:t>supérieur de [X]% </a:t>
            </a:r>
            <a:r>
              <a:rPr lang="en-US" sz="1600">
                <a:solidFill>
                  <a:srgbClr val="002446"/>
                </a:solidFill>
                <a:latin typeface="Open Sans"/>
                <a:ea typeface="Open Sans"/>
                <a:cs typeface="Open Sans"/>
                <a:sym typeface="Open Sans"/>
              </a:rPr>
              <a:t>à la moyenne du marché."</a:t>
            </a:r>
            <a:endParaRPr/>
          </a:p>
          <a:p>
            <a:pPr indent="0" lvl="0" marL="0" marR="0" rtl="0" algn="l">
              <a:lnSpc>
                <a:spcPct val="140000"/>
              </a:lnSpc>
              <a:spcBef>
                <a:spcPts val="0"/>
              </a:spcBef>
              <a:spcAft>
                <a:spcPts val="0"/>
              </a:spcAft>
              <a:buNone/>
            </a:pPr>
            <a:r>
              <a:t/>
            </a:r>
            <a:endParaRPr sz="1600" u="none" strike="noStrike">
              <a:solidFill>
                <a:srgbClr val="002446"/>
              </a:solidFill>
              <a:latin typeface="Open Sans"/>
              <a:ea typeface="Open Sans"/>
              <a:cs typeface="Open Sans"/>
              <a:sym typeface="Open Sans"/>
            </a:endParaRPr>
          </a:p>
        </p:txBody>
      </p:sp>
      <p:sp>
        <p:nvSpPr>
          <p:cNvPr id="232" name="Google Shape;232;p9"/>
          <p:cNvSpPr txBox="1"/>
          <p:nvPr/>
        </p:nvSpPr>
        <p:spPr>
          <a:xfrm>
            <a:off x="1219200" y="4476834"/>
            <a:ext cx="9753600" cy="173528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002446"/>
                </a:solidFill>
                <a:latin typeface="Open Sans"/>
                <a:ea typeface="Open Sans"/>
                <a:cs typeface="Open Sans"/>
                <a:sym typeface="Open Sans"/>
              </a:rPr>
              <a:t>Nous ne nous basons pas sur des intuitions, mais sur des chiffres réels. Avant de définir la stratégie tarifaire de votre bien, nous devons analyser l'environnement concurrentiel dans lequel il évolue.</a:t>
            </a:r>
            <a:endParaRPr/>
          </a:p>
          <a:p>
            <a:pPr indent="0" lvl="0" marL="0" marR="0" rtl="0" algn="l">
              <a:spcBef>
                <a:spcPts val="0"/>
              </a:spcBef>
              <a:spcAft>
                <a:spcPts val="0"/>
              </a:spcAft>
              <a:buNone/>
            </a:pPr>
            <a:r>
              <a:rPr b="1" lang="en-US" sz="1600">
                <a:solidFill>
                  <a:srgbClr val="002446"/>
                </a:solidFill>
                <a:latin typeface="Open Sans"/>
                <a:ea typeface="Open Sans"/>
                <a:cs typeface="Open Sans"/>
                <a:sym typeface="Open Sans"/>
              </a:rPr>
              <a:t>Les points que nous allons aborder maintenant :</a:t>
            </a:r>
            <a:endParaRPr/>
          </a:p>
          <a:p>
            <a:pPr indent="-101600" lvl="0" marL="0" marR="0" rtl="0" algn="l">
              <a:spcBef>
                <a:spcPts val="0"/>
              </a:spcBef>
              <a:spcAft>
                <a:spcPts val="0"/>
              </a:spcAft>
              <a:buClr>
                <a:srgbClr val="002446"/>
              </a:buClr>
              <a:buSzPts val="1600"/>
              <a:buFont typeface="Arial"/>
              <a:buChar char="•"/>
            </a:pPr>
            <a:r>
              <a:rPr b="1" lang="en-US" sz="1600">
                <a:solidFill>
                  <a:srgbClr val="002446"/>
                </a:solidFill>
                <a:latin typeface="Open Sans"/>
                <a:ea typeface="Open Sans"/>
                <a:cs typeface="Open Sans"/>
                <a:sym typeface="Open Sans"/>
              </a:rPr>
              <a:t>📍 Dynamique locale : </a:t>
            </a:r>
            <a:r>
              <a:rPr lang="en-US" sz="1600">
                <a:solidFill>
                  <a:srgbClr val="002446"/>
                </a:solidFill>
                <a:latin typeface="Open Sans"/>
                <a:ea typeface="Open Sans"/>
                <a:cs typeface="Open Sans"/>
                <a:sym typeface="Open Sans"/>
              </a:rPr>
              <a:t>Taux d'occupation actuels sur votre secteur (Rabat/Bouznika).</a:t>
            </a:r>
            <a:endParaRPr/>
          </a:p>
          <a:p>
            <a:pPr indent="-101600" lvl="0" marL="0" marR="0" rtl="0" algn="l">
              <a:spcBef>
                <a:spcPts val="0"/>
              </a:spcBef>
              <a:spcAft>
                <a:spcPts val="0"/>
              </a:spcAft>
              <a:buClr>
                <a:srgbClr val="002446"/>
              </a:buClr>
              <a:buSzPts val="1600"/>
              <a:buFont typeface="Arial"/>
              <a:buChar char="•"/>
            </a:pPr>
            <a:r>
              <a:rPr b="1" lang="en-US" sz="1600">
                <a:solidFill>
                  <a:srgbClr val="002446"/>
                </a:solidFill>
                <a:latin typeface="Open Sans"/>
                <a:ea typeface="Open Sans"/>
                <a:cs typeface="Open Sans"/>
                <a:sym typeface="Open Sans"/>
              </a:rPr>
              <a:t>💰 Benchmarking : </a:t>
            </a:r>
            <a:r>
              <a:rPr lang="en-US" sz="1600">
                <a:solidFill>
                  <a:srgbClr val="002446"/>
                </a:solidFill>
                <a:latin typeface="Open Sans"/>
                <a:ea typeface="Open Sans"/>
                <a:cs typeface="Open Sans"/>
                <a:sym typeface="Open Sans"/>
              </a:rPr>
              <a:t>Analyse des prix pratiqués par les biens concurrents de standing équivalent.</a:t>
            </a:r>
            <a:endParaRPr/>
          </a:p>
          <a:p>
            <a:pPr indent="-101600" lvl="0" marL="0" marR="0" rtl="0" algn="l">
              <a:spcBef>
                <a:spcPts val="0"/>
              </a:spcBef>
              <a:spcAft>
                <a:spcPts val="0"/>
              </a:spcAft>
              <a:buClr>
                <a:srgbClr val="002446"/>
              </a:buClr>
              <a:buSzPts val="1600"/>
              <a:buFont typeface="Arial"/>
              <a:buChar char="•"/>
            </a:pPr>
            <a:r>
              <a:rPr b="1" lang="en-US" sz="1600">
                <a:solidFill>
                  <a:srgbClr val="002446"/>
                </a:solidFill>
                <a:latin typeface="Open Sans"/>
                <a:ea typeface="Open Sans"/>
                <a:cs typeface="Open Sans"/>
                <a:sym typeface="Open Sans"/>
              </a:rPr>
              <a:t>📈 Projections : </a:t>
            </a:r>
            <a:r>
              <a:rPr lang="en-US" sz="1600">
                <a:solidFill>
                  <a:srgbClr val="002446"/>
                </a:solidFill>
                <a:latin typeface="Open Sans"/>
                <a:ea typeface="Open Sans"/>
                <a:cs typeface="Open Sans"/>
                <a:sym typeface="Open Sans"/>
              </a:rPr>
              <a:t>Estimation réaliste de votre potentiel de revenus (Yield Management).</a:t>
            </a:r>
            <a:endParaRPr/>
          </a:p>
          <a:p>
            <a:pPr indent="0" lvl="0" marL="0" marR="0" rtl="0" algn="l">
              <a:lnSpc>
                <a:spcPct val="160000"/>
              </a:lnSpc>
              <a:spcBef>
                <a:spcPts val="0"/>
              </a:spcBef>
              <a:spcAft>
                <a:spcPts val="0"/>
              </a:spcAft>
              <a:buNone/>
            </a:pPr>
            <a:r>
              <a:t/>
            </a:r>
            <a:endParaRPr sz="1400">
              <a:solidFill>
                <a:srgbClr val="002446"/>
              </a:solidFill>
              <a:latin typeface="Open Sans"/>
              <a:ea typeface="Open Sans"/>
              <a:cs typeface="Open Sans"/>
              <a:sym typeface="Open Sans"/>
            </a:endParaRPr>
          </a:p>
        </p:txBody>
      </p:sp>
      <p:grpSp>
        <p:nvGrpSpPr>
          <p:cNvPr id="233" name="Google Shape;233;p9"/>
          <p:cNvGrpSpPr/>
          <p:nvPr/>
        </p:nvGrpSpPr>
        <p:grpSpPr>
          <a:xfrm>
            <a:off x="0" y="-144661"/>
            <a:ext cx="6768300" cy="1457277"/>
            <a:chOff x="0" y="-38100"/>
            <a:chExt cx="1782597" cy="383810"/>
          </a:xfrm>
        </p:grpSpPr>
        <p:sp>
          <p:nvSpPr>
            <p:cNvPr id="234" name="Google Shape;234;p9"/>
            <p:cNvSpPr/>
            <p:nvPr/>
          </p:nvSpPr>
          <p:spPr>
            <a:xfrm>
              <a:off x="0" y="0"/>
              <a:ext cx="1782597" cy="345710"/>
            </a:xfrm>
            <a:custGeom>
              <a:rect b="b" l="l" r="r" t="t"/>
              <a:pathLst>
                <a:path extrusionOk="0" h="345710" w="1782597">
                  <a:moveTo>
                    <a:pt x="0" y="0"/>
                  </a:moveTo>
                  <a:lnTo>
                    <a:pt x="1782597" y="0"/>
                  </a:lnTo>
                  <a:lnTo>
                    <a:pt x="1782597" y="345710"/>
                  </a:lnTo>
                  <a:lnTo>
                    <a:pt x="0" y="345710"/>
                  </a:lnTo>
                  <a:close/>
                </a:path>
              </a:pathLst>
            </a:custGeom>
            <a:solidFill>
              <a:srgbClr val="FFE8AF"/>
            </a:solidFill>
            <a:ln>
              <a:noFill/>
            </a:ln>
          </p:spPr>
        </p:sp>
        <p:sp>
          <p:nvSpPr>
            <p:cNvPr id="235" name="Google Shape;235;p9"/>
            <p:cNvSpPr txBox="1"/>
            <p:nvPr/>
          </p:nvSpPr>
          <p:spPr>
            <a:xfrm>
              <a:off x="0" y="-38100"/>
              <a:ext cx="1782597" cy="38381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6" name="Google Shape;236;p9"/>
          <p:cNvSpPr/>
          <p:nvPr/>
        </p:nvSpPr>
        <p:spPr>
          <a:xfrm>
            <a:off x="6758775" y="0"/>
            <a:ext cx="11529225" cy="1312616"/>
          </a:xfrm>
          <a:custGeom>
            <a:rect b="b" l="l" r="r" t="t"/>
            <a:pathLst>
              <a:path extrusionOk="0" h="203359" w="1786179">
                <a:moveTo>
                  <a:pt x="0" y="0"/>
                </a:moveTo>
                <a:lnTo>
                  <a:pt x="1786179" y="0"/>
                </a:lnTo>
                <a:lnTo>
                  <a:pt x="1786179" y="203359"/>
                </a:lnTo>
                <a:lnTo>
                  <a:pt x="0" y="203359"/>
                </a:lnTo>
                <a:close/>
              </a:path>
            </a:pathLst>
          </a:custGeom>
          <a:solidFill>
            <a:srgbClr val="002446"/>
          </a:solidFill>
          <a:ln cap="flat" cmpd="sng" w="12700">
            <a:solidFill>
              <a:srgbClr val="000000"/>
            </a:solidFill>
            <a:prstDash val="solid"/>
            <a:round/>
            <a:headEnd len="sm" w="sm" type="none"/>
            <a:tailEnd len="sm" w="sm" type="none"/>
          </a:ln>
        </p:spPr>
      </p:sp>
      <p:cxnSp>
        <p:nvCxnSpPr>
          <p:cNvPr id="237" name="Google Shape;237;p9"/>
          <p:cNvCxnSpPr/>
          <p:nvPr/>
        </p:nvCxnSpPr>
        <p:spPr>
          <a:xfrm>
            <a:off x="-32100" y="3000975"/>
            <a:ext cx="10128900" cy="0"/>
          </a:xfrm>
          <a:prstGeom prst="straightConnector1">
            <a:avLst/>
          </a:prstGeom>
          <a:noFill/>
          <a:ln cap="flat" cmpd="sng" w="28575">
            <a:solidFill>
              <a:srgbClr val="002446"/>
            </a:solidFill>
            <a:prstDash val="solid"/>
            <a:round/>
            <a:headEnd len="sm" w="sm" type="none"/>
            <a:tailEnd len="sm" w="sm" type="none"/>
          </a:ln>
        </p:spPr>
      </p:cxnSp>
      <p:cxnSp>
        <p:nvCxnSpPr>
          <p:cNvPr id="238" name="Google Shape;238;p9"/>
          <p:cNvCxnSpPr/>
          <p:nvPr/>
        </p:nvCxnSpPr>
        <p:spPr>
          <a:xfrm>
            <a:off x="0" y="3000975"/>
            <a:ext cx="11734800" cy="0"/>
          </a:xfrm>
          <a:prstGeom prst="straightConnector1">
            <a:avLst/>
          </a:prstGeom>
          <a:noFill/>
          <a:ln cap="flat" cmpd="sng" w="28575">
            <a:solidFill>
              <a:srgbClr val="002446"/>
            </a:solidFill>
            <a:prstDash val="solid"/>
            <a:round/>
            <a:headEnd len="sm" w="sm" type="none"/>
            <a:tailEnd len="sm" w="sm" type="none"/>
          </a:ln>
        </p:spPr>
      </p:cxnSp>
      <p:sp>
        <p:nvSpPr>
          <p:cNvPr id="239" name="Google Shape;239;p9"/>
          <p:cNvSpPr txBox="1"/>
          <p:nvPr/>
        </p:nvSpPr>
        <p:spPr>
          <a:xfrm>
            <a:off x="1219200" y="2239873"/>
            <a:ext cx="469753" cy="590931"/>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7.</a:t>
            </a:r>
            <a:endParaRPr/>
          </a:p>
        </p:txBody>
      </p:sp>
      <p:sp>
        <p:nvSpPr>
          <p:cNvPr id="240" name="Google Shape;240;p9"/>
          <p:cNvSpPr txBox="1"/>
          <p:nvPr/>
        </p:nvSpPr>
        <p:spPr>
          <a:xfrm>
            <a:off x="1834954" y="2244826"/>
            <a:ext cx="10052246" cy="589905"/>
          </a:xfrm>
          <a:prstGeom prst="rect">
            <a:avLst/>
          </a:prstGeom>
          <a:noFill/>
          <a:ln>
            <a:noFill/>
          </a:ln>
        </p:spPr>
        <p:txBody>
          <a:bodyPr anchorCtr="0" anchor="t" bIns="0" lIns="0" spcFirstLastPara="1" rIns="0" wrap="square" tIns="0">
            <a:spAutoFit/>
          </a:bodyPr>
          <a:lstStyle/>
          <a:p>
            <a:pPr indent="0" lvl="0" marL="0" marR="0" rtl="0" algn="l">
              <a:lnSpc>
                <a:spcPct val="118004"/>
              </a:lnSpc>
              <a:spcBef>
                <a:spcPts val="0"/>
              </a:spcBef>
              <a:spcAft>
                <a:spcPts val="0"/>
              </a:spcAft>
              <a:buNone/>
            </a:pPr>
            <a:r>
              <a:rPr lang="en-US" sz="3899">
                <a:solidFill>
                  <a:srgbClr val="002446"/>
                </a:solidFill>
                <a:latin typeface="Vidaloka"/>
                <a:ea typeface="Vidaloka"/>
                <a:cs typeface="Vidaloka"/>
                <a:sym typeface="Vidaloka"/>
              </a:rPr>
              <a:t>AUDIT SECTORIEL &amp; ANALYSE DE POTENTIEL</a:t>
            </a:r>
            <a:endParaRPr sz="3899">
              <a:solidFill>
                <a:srgbClr val="002446"/>
              </a:solidFill>
              <a:latin typeface="Vidaloka"/>
              <a:ea typeface="Vidaloka"/>
              <a:cs typeface="Vidaloka"/>
              <a:sym typeface="Vidaloka"/>
            </a:endParaRPr>
          </a:p>
        </p:txBody>
      </p:sp>
      <p:grpSp>
        <p:nvGrpSpPr>
          <p:cNvPr id="241" name="Google Shape;241;p9"/>
          <p:cNvGrpSpPr/>
          <p:nvPr/>
        </p:nvGrpSpPr>
        <p:grpSpPr>
          <a:xfrm>
            <a:off x="11278358" y="3000977"/>
            <a:ext cx="6257323" cy="6257323"/>
            <a:chOff x="0" y="0"/>
            <a:chExt cx="14840028" cy="14840029"/>
          </a:xfrm>
        </p:grpSpPr>
        <p:sp>
          <p:nvSpPr>
            <p:cNvPr id="242" name="Google Shape;242;p9"/>
            <p:cNvSpPr/>
            <p:nvPr/>
          </p:nvSpPr>
          <p:spPr>
            <a:xfrm>
              <a:off x="0" y="0"/>
              <a:ext cx="14840028" cy="14840029"/>
            </a:xfrm>
            <a:custGeom>
              <a:rect b="b" l="l" r="r" t="t"/>
              <a:pathLst>
                <a:path extrusionOk="0" h="14840029" w="14840028">
                  <a:moveTo>
                    <a:pt x="0" y="14278015"/>
                  </a:moveTo>
                  <a:cubicBezTo>
                    <a:pt x="0" y="14588407"/>
                    <a:pt x="251623" y="14840029"/>
                    <a:pt x="562014" y="14840029"/>
                  </a:cubicBezTo>
                  <a:lnTo>
                    <a:pt x="14278014" y="14840029"/>
                  </a:lnTo>
                  <a:cubicBezTo>
                    <a:pt x="14588406" y="14840029"/>
                    <a:pt x="14840028" y="14588407"/>
                    <a:pt x="14840028" y="14278015"/>
                  </a:cubicBezTo>
                  <a:lnTo>
                    <a:pt x="14840028" y="7420008"/>
                  </a:lnTo>
                  <a:cubicBezTo>
                    <a:pt x="14840028" y="5371186"/>
                    <a:pt x="14008900" y="3515413"/>
                    <a:pt x="12666756" y="2173270"/>
                  </a:cubicBezTo>
                  <a:cubicBezTo>
                    <a:pt x="11324611" y="831128"/>
                    <a:pt x="9468837" y="0"/>
                    <a:pt x="7420008" y="0"/>
                  </a:cubicBezTo>
                  <a:cubicBezTo>
                    <a:pt x="5371186" y="0"/>
                    <a:pt x="3515413" y="831129"/>
                    <a:pt x="2173271" y="2173270"/>
                  </a:cubicBezTo>
                  <a:cubicBezTo>
                    <a:pt x="831129" y="3515411"/>
                    <a:pt x="0" y="5371184"/>
                    <a:pt x="0" y="7420008"/>
                  </a:cubicBezTo>
                  <a:lnTo>
                    <a:pt x="0" y="14278015"/>
                  </a:lnTo>
                  <a:close/>
                </a:path>
              </a:pathLst>
            </a:custGeom>
            <a:solidFill>
              <a:srgbClr val="0024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200383" y="200383"/>
              <a:ext cx="14439261" cy="14439263"/>
            </a:xfrm>
            <a:custGeom>
              <a:rect b="b" l="l" r="r" t="t"/>
              <a:pathLst>
                <a:path extrusionOk="0" h="14439263" w="14439261">
                  <a:moveTo>
                    <a:pt x="105919" y="14333344"/>
                  </a:moveTo>
                  <a:cubicBezTo>
                    <a:pt x="173739" y="14401163"/>
                    <a:pt x="265721" y="14439263"/>
                    <a:pt x="361631" y="14439263"/>
                  </a:cubicBezTo>
                  <a:lnTo>
                    <a:pt x="14077631" y="14439263"/>
                  </a:lnTo>
                  <a:cubicBezTo>
                    <a:pt x="14277353" y="14439263"/>
                    <a:pt x="14439261" y="14277355"/>
                    <a:pt x="14439261" y="14077632"/>
                  </a:cubicBezTo>
                  <a:lnTo>
                    <a:pt x="14439261" y="7219625"/>
                  </a:lnTo>
                  <a:cubicBezTo>
                    <a:pt x="14439261" y="5226083"/>
                    <a:pt x="13630784" y="3420682"/>
                    <a:pt x="12324685" y="2114583"/>
                  </a:cubicBezTo>
                  <a:cubicBezTo>
                    <a:pt x="11018583" y="808481"/>
                    <a:pt x="9213177" y="0"/>
                    <a:pt x="7219625" y="0"/>
                  </a:cubicBezTo>
                  <a:cubicBezTo>
                    <a:pt x="5226081" y="0"/>
                    <a:pt x="3420678" y="808481"/>
                    <a:pt x="2114580" y="2114579"/>
                  </a:cubicBezTo>
                  <a:cubicBezTo>
                    <a:pt x="808481" y="3420678"/>
                    <a:pt x="0" y="5226081"/>
                    <a:pt x="0" y="7219625"/>
                  </a:cubicBezTo>
                  <a:lnTo>
                    <a:pt x="0" y="14077632"/>
                  </a:lnTo>
                  <a:cubicBezTo>
                    <a:pt x="0" y="14173543"/>
                    <a:pt x="38100" y="14265525"/>
                    <a:pt x="105919" y="143333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562015" y="562014"/>
              <a:ext cx="13716001" cy="13716001"/>
            </a:xfrm>
            <a:custGeom>
              <a:rect b="b" l="l" r="r" t="t"/>
              <a:pathLst>
                <a:path extrusionOk="0" h="13716001" w="13716001">
                  <a:moveTo>
                    <a:pt x="6858006" y="0"/>
                  </a:moveTo>
                  <a:cubicBezTo>
                    <a:pt x="3070442" y="0"/>
                    <a:pt x="0" y="3070429"/>
                    <a:pt x="0" y="6857994"/>
                  </a:cubicBezTo>
                  <a:lnTo>
                    <a:pt x="0" y="13716001"/>
                  </a:lnTo>
                  <a:lnTo>
                    <a:pt x="13716000" y="13716001"/>
                  </a:lnTo>
                  <a:lnTo>
                    <a:pt x="13716000" y="6857994"/>
                  </a:lnTo>
                  <a:cubicBezTo>
                    <a:pt x="13716000" y="3070429"/>
                    <a:pt x="10645570" y="0"/>
                    <a:pt x="6858006" y="0"/>
                  </a:cubicBezTo>
                  <a:close/>
                </a:path>
              </a:pathLst>
            </a:custGeom>
            <a:blipFill rotWithShape="1">
              <a:blip r:embed="rId3">
                <a:alphaModFix/>
              </a:blip>
              <a:stretch>
                <a:fillRect b="0" l="-25045" r="-2504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5" name="Google Shape;245;p9"/>
          <p:cNvPicPr preferRelativeResize="0"/>
          <p:nvPr/>
        </p:nvPicPr>
        <p:blipFill rotWithShape="1">
          <a:blip r:embed="rId4">
            <a:alphaModFix/>
          </a:blip>
          <a:srcRect b="0" l="0" r="0" t="0"/>
          <a:stretch/>
        </p:blipFill>
        <p:spPr>
          <a:xfrm>
            <a:off x="16535400" y="15832"/>
            <a:ext cx="1752601" cy="13126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8AF"/>
        </a:solidFill>
      </p:bgPr>
    </p:bg>
    <p:spTree>
      <p:nvGrpSpPr>
        <p:cNvPr id="249" name="Shape 249"/>
        <p:cNvGrpSpPr/>
        <p:nvPr/>
      </p:nvGrpSpPr>
      <p:grpSpPr>
        <a:xfrm>
          <a:off x="0" y="0"/>
          <a:ext cx="0" cy="0"/>
          <a:chOff x="0" y="0"/>
          <a:chExt cx="0" cy="0"/>
        </a:xfrm>
      </p:grpSpPr>
      <p:sp>
        <p:nvSpPr>
          <p:cNvPr id="250" name="Google Shape;250;p10"/>
          <p:cNvSpPr txBox="1"/>
          <p:nvPr/>
        </p:nvSpPr>
        <p:spPr>
          <a:xfrm>
            <a:off x="5584076" y="5961917"/>
            <a:ext cx="7035900" cy="431100"/>
          </a:xfrm>
          <a:prstGeom prst="rect">
            <a:avLst/>
          </a:prstGeom>
          <a:noFill/>
          <a:ln>
            <a:noFill/>
          </a:ln>
        </p:spPr>
        <p:txBody>
          <a:bodyPr anchorCtr="0" anchor="t" bIns="0" lIns="0" spcFirstLastPara="1" rIns="0" wrap="square" tIns="0">
            <a:spAutoFit/>
          </a:bodyPr>
          <a:lstStyle/>
          <a:p>
            <a:pPr indent="0" lvl="0" marL="0" marR="0" rtl="0" algn="ctr">
              <a:lnSpc>
                <a:spcPct val="145714"/>
              </a:lnSpc>
              <a:spcBef>
                <a:spcPts val="0"/>
              </a:spcBef>
              <a:spcAft>
                <a:spcPts val="0"/>
              </a:spcAft>
              <a:buNone/>
            </a:pPr>
            <a:r>
              <a:rPr lang="en-US" sz="2800">
                <a:solidFill>
                  <a:srgbClr val="002446"/>
                </a:solidFill>
                <a:latin typeface="Vidaloka"/>
                <a:ea typeface="Vidaloka"/>
                <a:cs typeface="Vidaloka"/>
                <a:sym typeface="Vidaloka"/>
              </a:rPr>
              <a:t>WWW.BENZAMIPARTNERS.COM</a:t>
            </a:r>
            <a:endParaRPr/>
          </a:p>
        </p:txBody>
      </p:sp>
      <p:cxnSp>
        <p:nvCxnSpPr>
          <p:cNvPr id="251" name="Google Shape;251;p10"/>
          <p:cNvCxnSpPr/>
          <p:nvPr/>
        </p:nvCxnSpPr>
        <p:spPr>
          <a:xfrm flipH="1" rot="10800000">
            <a:off x="5584077" y="6453270"/>
            <a:ext cx="6760324" cy="4161"/>
          </a:xfrm>
          <a:prstGeom prst="straightConnector1">
            <a:avLst/>
          </a:prstGeom>
          <a:noFill/>
          <a:ln cap="flat" cmpd="sng" w="28575">
            <a:solidFill>
              <a:srgbClr val="002446"/>
            </a:solidFill>
            <a:prstDash val="solid"/>
            <a:round/>
            <a:headEnd len="sm" w="sm" type="none"/>
            <a:tailEnd len="sm" w="sm" type="none"/>
          </a:ln>
        </p:spPr>
      </p:cxnSp>
      <p:pic>
        <p:nvPicPr>
          <p:cNvPr id="252" name="Google Shape;252;p10"/>
          <p:cNvPicPr preferRelativeResize="0"/>
          <p:nvPr/>
        </p:nvPicPr>
        <p:blipFill rotWithShape="1">
          <a:blip r:embed="rId3">
            <a:alphaModFix/>
          </a:blip>
          <a:srcRect b="0" l="0" r="0" t="0"/>
          <a:stretch/>
        </p:blipFill>
        <p:spPr>
          <a:xfrm>
            <a:off x="6400800" y="2476471"/>
            <a:ext cx="4648200" cy="32885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